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90" r:id="rId5"/>
    <p:sldId id="259" r:id="rId6"/>
    <p:sldId id="261" r:id="rId7"/>
    <p:sldId id="262" r:id="rId8"/>
    <p:sldId id="263" r:id="rId9"/>
    <p:sldId id="289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88" r:id="rId20"/>
    <p:sldId id="274" r:id="rId21"/>
    <p:sldId id="276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ibre Franklin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17A8yemA2XrNimLkZM76jztNQ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E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F210B0-52B9-408C-B3E0-79406AE8DF0D}">
  <a:tblStyle styleId="{CAF210B0-52B9-408C-B3E0-79406AE8DF0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/>
    <p:restoredTop sz="74130"/>
  </p:normalViewPr>
  <p:slideViewPr>
    <p:cSldViewPr snapToGrid="0">
      <p:cViewPr varScale="1">
        <p:scale>
          <a:sx n="53" d="100"/>
          <a:sy n="53" d="100"/>
        </p:scale>
        <p:origin x="13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7C9E3-1FBD-4799-8A7D-1AFE792E41E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9FC1D5-2C8B-4A04-B9B0-9B43D493091A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Physio, Audiology: - In person assessment – remote follow-up and supervision</a:t>
          </a:r>
          <a:endParaRPr lang="en-US" dirty="0"/>
        </a:p>
      </dgm:t>
    </dgm:pt>
    <dgm:pt modelId="{F013E3D7-0E63-4EDE-AEDC-87FCED3284BD}" type="parTrans" cxnId="{BD68E924-A6D2-4233-AD97-757611FDE86F}">
      <dgm:prSet/>
      <dgm:spPr/>
      <dgm:t>
        <a:bodyPr/>
        <a:lstStyle/>
        <a:p>
          <a:endParaRPr lang="en-US"/>
        </a:p>
      </dgm:t>
    </dgm:pt>
    <dgm:pt modelId="{2FE5727B-FC17-4763-A353-A9DB4C7E32E0}" type="sibTrans" cxnId="{BD68E924-A6D2-4233-AD97-757611FDE86F}">
      <dgm:prSet/>
      <dgm:spPr/>
      <dgm:t>
        <a:bodyPr/>
        <a:lstStyle/>
        <a:p>
          <a:endParaRPr lang="en-US"/>
        </a:p>
      </dgm:t>
    </dgm:pt>
    <dgm:pt modelId="{3E4EF2EA-7D7C-4889-A6BC-224C18C692CD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Physio, S-LP: In-person or virtual training with supervisor -  Intervention run by students (remote or in person) – (in) direct remote supervision</a:t>
          </a:r>
          <a:endParaRPr lang="en-US" dirty="0"/>
        </a:p>
      </dgm:t>
    </dgm:pt>
    <dgm:pt modelId="{52E96941-857B-45EB-9FA8-75483D7D3A10}" type="parTrans" cxnId="{716CA6EB-F1FD-4D97-AFF8-D46A7EEF74A0}">
      <dgm:prSet/>
      <dgm:spPr/>
      <dgm:t>
        <a:bodyPr/>
        <a:lstStyle/>
        <a:p>
          <a:endParaRPr lang="en-US"/>
        </a:p>
      </dgm:t>
    </dgm:pt>
    <dgm:pt modelId="{77369D6A-0FB8-45D6-9376-6D15D295E9BF}" type="sibTrans" cxnId="{716CA6EB-F1FD-4D97-AFF8-D46A7EEF74A0}">
      <dgm:prSet/>
      <dgm:spPr/>
      <dgm:t>
        <a:bodyPr/>
        <a:lstStyle/>
        <a:p>
          <a:endParaRPr lang="en-US"/>
        </a:p>
      </dgm:t>
    </dgm:pt>
    <dgm:pt modelId="{BC3F800C-EC91-4E91-BCE9-CC47BCC4801E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Dietetics: Student at hospital – supervisor remote</a:t>
          </a:r>
          <a:endParaRPr lang="en-US" dirty="0"/>
        </a:p>
      </dgm:t>
    </dgm:pt>
    <dgm:pt modelId="{3B0C8DD6-267A-4725-B95C-84BBF63EA507}" type="parTrans" cxnId="{6B6866C6-C13F-4FA9-AF66-C20A0E5DE27A}">
      <dgm:prSet/>
      <dgm:spPr/>
      <dgm:t>
        <a:bodyPr/>
        <a:lstStyle/>
        <a:p>
          <a:endParaRPr lang="en-US"/>
        </a:p>
      </dgm:t>
    </dgm:pt>
    <dgm:pt modelId="{F8A8C141-2A5D-4A62-968C-FD29DEFEF847}" type="sibTrans" cxnId="{6B6866C6-C13F-4FA9-AF66-C20A0E5DE27A}">
      <dgm:prSet/>
      <dgm:spPr/>
      <dgm:t>
        <a:bodyPr/>
        <a:lstStyle/>
        <a:p>
          <a:endParaRPr lang="en-US"/>
        </a:p>
      </dgm:t>
    </dgm:pt>
    <dgm:pt modelId="{F91E86E8-71D4-46DE-8C9F-A0B31BC0642F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OT, S-LP: elementary classroom intervention via </a:t>
          </a:r>
          <a:r>
            <a:rPr lang="en-US" dirty="0" err="1">
              <a:latin typeface="Arial"/>
            </a:rPr>
            <a:t>telepractice</a:t>
          </a:r>
          <a:r>
            <a:rPr lang="en-US" dirty="0">
              <a:latin typeface="Arial"/>
            </a:rPr>
            <a:t>, students remote, supervisor remote or on site </a:t>
          </a:r>
          <a:endParaRPr lang="en-US" dirty="0"/>
        </a:p>
      </dgm:t>
    </dgm:pt>
    <dgm:pt modelId="{39BA5DD6-548D-40ED-83A1-88A855DB418E}" type="parTrans" cxnId="{830D1CE0-FC87-4523-A6C4-C60D04887E20}">
      <dgm:prSet/>
      <dgm:spPr/>
      <dgm:t>
        <a:bodyPr/>
        <a:lstStyle/>
        <a:p>
          <a:endParaRPr lang="en-US"/>
        </a:p>
      </dgm:t>
    </dgm:pt>
    <dgm:pt modelId="{AA457498-BFDA-4D12-8EB7-60BC7B17EDEE}" type="sibTrans" cxnId="{830D1CE0-FC87-4523-A6C4-C60D04887E20}">
      <dgm:prSet/>
      <dgm:spPr/>
      <dgm:t>
        <a:bodyPr/>
        <a:lstStyle/>
        <a:p>
          <a:endParaRPr lang="en-US"/>
        </a:p>
      </dgm:t>
    </dgm:pt>
    <dgm:pt modelId="{DA79709A-18DA-4942-BB9A-FD473C9CB174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S-LP: </a:t>
          </a:r>
          <a:r>
            <a:rPr lang="en-US" dirty="0" err="1">
              <a:latin typeface="Arial"/>
            </a:rPr>
            <a:t>Simucase</a:t>
          </a:r>
          <a:endParaRPr lang="en-US" dirty="0"/>
        </a:p>
      </dgm:t>
    </dgm:pt>
    <dgm:pt modelId="{059A2401-3E66-4056-8563-42EBEBCE95A4}" type="parTrans" cxnId="{A2EB9FF4-58F5-4962-8E6C-EC920700B804}">
      <dgm:prSet/>
      <dgm:spPr/>
      <dgm:t>
        <a:bodyPr/>
        <a:lstStyle/>
        <a:p>
          <a:endParaRPr lang="en-US"/>
        </a:p>
      </dgm:t>
    </dgm:pt>
    <dgm:pt modelId="{C75C5628-1C0E-4B2B-900A-12F01050EAFC}" type="sibTrans" cxnId="{A2EB9FF4-58F5-4962-8E6C-EC920700B804}">
      <dgm:prSet/>
      <dgm:spPr/>
      <dgm:t>
        <a:bodyPr/>
        <a:lstStyle/>
        <a:p>
          <a:endParaRPr lang="en-US"/>
        </a:p>
      </dgm:t>
    </dgm:pt>
    <dgm:pt modelId="{35E20072-A374-45C3-ABBD-28BF6FA3AE71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 Dietetics: remote cooking classes – public health prevention</a:t>
          </a:r>
        </a:p>
      </dgm:t>
    </dgm:pt>
    <dgm:pt modelId="{3581D7B0-80E1-4D04-A392-451D8A731477}" type="parTrans" cxnId="{E202DCC0-C6E8-47B7-9725-15DE79A97E99}">
      <dgm:prSet/>
      <dgm:spPr/>
      <dgm:t>
        <a:bodyPr/>
        <a:lstStyle/>
        <a:p>
          <a:endParaRPr lang="en-US"/>
        </a:p>
      </dgm:t>
    </dgm:pt>
    <dgm:pt modelId="{EA81526A-B4B5-4A6E-BE47-B7016A63A374}" type="sibTrans" cxnId="{E202DCC0-C6E8-47B7-9725-15DE79A97E99}">
      <dgm:prSet/>
      <dgm:spPr/>
      <dgm:t>
        <a:bodyPr/>
        <a:lstStyle/>
        <a:p>
          <a:endParaRPr lang="en-US"/>
        </a:p>
      </dgm:t>
    </dgm:pt>
    <dgm:pt modelId="{1FEF40EC-853F-48C8-A901-7063685913E1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Meetings between Supervisors and Stage Coordinators</a:t>
          </a:r>
        </a:p>
      </dgm:t>
    </dgm:pt>
    <dgm:pt modelId="{FA83A234-15F1-42E5-AB69-E37A365BA0E1}" type="parTrans" cxnId="{42913EBA-A30A-4C4B-8C0B-C7C862A4D4CE}">
      <dgm:prSet/>
      <dgm:spPr/>
      <dgm:t>
        <a:bodyPr/>
        <a:lstStyle/>
        <a:p>
          <a:endParaRPr lang="en-US"/>
        </a:p>
      </dgm:t>
    </dgm:pt>
    <dgm:pt modelId="{41C25D7A-D37D-46A7-9580-EA41286CEDF4}" type="sibTrans" cxnId="{42913EBA-A30A-4C4B-8C0B-C7C862A4D4CE}">
      <dgm:prSet/>
      <dgm:spPr/>
      <dgm:t>
        <a:bodyPr/>
        <a:lstStyle/>
        <a:p>
          <a:endParaRPr lang="en-US"/>
        </a:p>
      </dgm:t>
    </dgm:pt>
    <dgm:pt modelId="{FD38E722-D417-0B49-A5D4-45CDCE6759CB}">
      <dgm:prSet/>
      <dgm:spPr/>
      <dgm:t>
        <a:bodyPr/>
        <a:lstStyle/>
        <a:p>
          <a:r>
            <a:rPr lang="en-US" dirty="0"/>
            <a:t>All parties remote &amp; connecting via </a:t>
          </a:r>
          <a:r>
            <a:rPr lang="en-US" dirty="0" err="1"/>
            <a:t>telepractice</a:t>
          </a:r>
          <a:r>
            <a:rPr lang="en-US" dirty="0"/>
            <a:t> (multiple disciplines)</a:t>
          </a:r>
        </a:p>
      </dgm:t>
    </dgm:pt>
    <dgm:pt modelId="{2FED0CFE-F9D4-C245-989C-AE1BC0B0035A}" type="parTrans" cxnId="{7443ACBA-A5AE-4345-862A-E0A27ED232D5}">
      <dgm:prSet/>
      <dgm:spPr/>
      <dgm:t>
        <a:bodyPr/>
        <a:lstStyle/>
        <a:p>
          <a:endParaRPr lang="en-US"/>
        </a:p>
      </dgm:t>
    </dgm:pt>
    <dgm:pt modelId="{7F1BC1B3-BFA7-3543-8859-951B037258D0}" type="sibTrans" cxnId="{7443ACBA-A5AE-4345-862A-E0A27ED232D5}">
      <dgm:prSet/>
      <dgm:spPr/>
      <dgm:t>
        <a:bodyPr/>
        <a:lstStyle/>
        <a:p>
          <a:endParaRPr lang="en-US"/>
        </a:p>
      </dgm:t>
    </dgm:pt>
    <dgm:pt modelId="{B4582EEB-3EF8-4F01-92AE-CCF7F06CB784}" type="pres">
      <dgm:prSet presAssocID="{E5F7C9E3-1FBD-4799-8A7D-1AFE792E41E1}" presName="diagram" presStyleCnt="0">
        <dgm:presLayoutVars>
          <dgm:dir/>
          <dgm:resizeHandles val="exact"/>
        </dgm:presLayoutVars>
      </dgm:prSet>
      <dgm:spPr/>
    </dgm:pt>
    <dgm:pt modelId="{0D5550CE-CEE9-4FF8-ACD8-F3AD9BDFA688}" type="pres">
      <dgm:prSet presAssocID="{C99FC1D5-2C8B-4A04-B9B0-9B43D493091A}" presName="node" presStyleLbl="node1" presStyleIdx="0" presStyleCnt="8">
        <dgm:presLayoutVars>
          <dgm:bulletEnabled val="1"/>
        </dgm:presLayoutVars>
      </dgm:prSet>
      <dgm:spPr/>
    </dgm:pt>
    <dgm:pt modelId="{60AB8926-0BB2-4DC3-A412-3673D5F6E770}" type="pres">
      <dgm:prSet presAssocID="{2FE5727B-FC17-4763-A353-A9DB4C7E32E0}" presName="sibTrans" presStyleCnt="0"/>
      <dgm:spPr/>
    </dgm:pt>
    <dgm:pt modelId="{22EFD0C6-7F2B-43EE-9D3A-D4C272DA8461}" type="pres">
      <dgm:prSet presAssocID="{3E4EF2EA-7D7C-4889-A6BC-224C18C692CD}" presName="node" presStyleLbl="node1" presStyleIdx="1" presStyleCnt="8">
        <dgm:presLayoutVars>
          <dgm:bulletEnabled val="1"/>
        </dgm:presLayoutVars>
      </dgm:prSet>
      <dgm:spPr/>
    </dgm:pt>
    <dgm:pt modelId="{2D5981ED-9A34-4ABC-A867-93FF232EE9D7}" type="pres">
      <dgm:prSet presAssocID="{77369D6A-0FB8-45D6-9376-6D15D295E9BF}" presName="sibTrans" presStyleCnt="0"/>
      <dgm:spPr/>
    </dgm:pt>
    <dgm:pt modelId="{9B49FEB8-DE17-4841-B245-8D8FAC89558D}" type="pres">
      <dgm:prSet presAssocID="{BC3F800C-EC91-4E91-BCE9-CC47BCC4801E}" presName="node" presStyleLbl="node1" presStyleIdx="2" presStyleCnt="8">
        <dgm:presLayoutVars>
          <dgm:bulletEnabled val="1"/>
        </dgm:presLayoutVars>
      </dgm:prSet>
      <dgm:spPr/>
    </dgm:pt>
    <dgm:pt modelId="{58FD5F28-4E1B-4D25-86A4-79AAF5DC4461}" type="pres">
      <dgm:prSet presAssocID="{F8A8C141-2A5D-4A62-968C-FD29DEFEF847}" presName="sibTrans" presStyleCnt="0"/>
      <dgm:spPr/>
    </dgm:pt>
    <dgm:pt modelId="{45848A76-1905-4A6D-92E0-9EFD4E0FCBB0}" type="pres">
      <dgm:prSet presAssocID="{F91E86E8-71D4-46DE-8C9F-A0B31BC0642F}" presName="node" presStyleLbl="node1" presStyleIdx="3" presStyleCnt="8">
        <dgm:presLayoutVars>
          <dgm:bulletEnabled val="1"/>
        </dgm:presLayoutVars>
      </dgm:prSet>
      <dgm:spPr/>
    </dgm:pt>
    <dgm:pt modelId="{ACBE291A-47DB-41E5-AB77-02E0CCCDED13}" type="pres">
      <dgm:prSet presAssocID="{AA457498-BFDA-4D12-8EB7-60BC7B17EDEE}" presName="sibTrans" presStyleCnt="0"/>
      <dgm:spPr/>
    </dgm:pt>
    <dgm:pt modelId="{1C6B275A-44B1-4A5B-96AD-677C96F73816}" type="pres">
      <dgm:prSet presAssocID="{DA79709A-18DA-4942-BB9A-FD473C9CB174}" presName="node" presStyleLbl="node1" presStyleIdx="4" presStyleCnt="8">
        <dgm:presLayoutVars>
          <dgm:bulletEnabled val="1"/>
        </dgm:presLayoutVars>
      </dgm:prSet>
      <dgm:spPr/>
    </dgm:pt>
    <dgm:pt modelId="{848CA9E5-C912-453F-872C-6066199D6A65}" type="pres">
      <dgm:prSet presAssocID="{C75C5628-1C0E-4B2B-900A-12F01050EAFC}" presName="sibTrans" presStyleCnt="0"/>
      <dgm:spPr/>
    </dgm:pt>
    <dgm:pt modelId="{B679F8E3-6081-41E3-8CA8-3DB2759DC643}" type="pres">
      <dgm:prSet presAssocID="{35E20072-A374-45C3-ABBD-28BF6FA3AE71}" presName="node" presStyleLbl="node1" presStyleIdx="5" presStyleCnt="8">
        <dgm:presLayoutVars>
          <dgm:bulletEnabled val="1"/>
        </dgm:presLayoutVars>
      </dgm:prSet>
      <dgm:spPr/>
    </dgm:pt>
    <dgm:pt modelId="{EED8B474-6313-4E46-8F44-89C0E1D074D0}" type="pres">
      <dgm:prSet presAssocID="{EA81526A-B4B5-4A6E-BE47-B7016A63A374}" presName="sibTrans" presStyleCnt="0"/>
      <dgm:spPr/>
    </dgm:pt>
    <dgm:pt modelId="{49A919D8-7844-4484-A708-501CC3CDCE4C}" type="pres">
      <dgm:prSet presAssocID="{1FEF40EC-853F-48C8-A901-7063685913E1}" presName="node" presStyleLbl="node1" presStyleIdx="6" presStyleCnt="8">
        <dgm:presLayoutVars>
          <dgm:bulletEnabled val="1"/>
        </dgm:presLayoutVars>
      </dgm:prSet>
      <dgm:spPr/>
    </dgm:pt>
    <dgm:pt modelId="{12E4089B-5C31-7C43-A3F2-F28174C5E5B6}" type="pres">
      <dgm:prSet presAssocID="{41C25D7A-D37D-46A7-9580-EA41286CEDF4}" presName="sibTrans" presStyleCnt="0"/>
      <dgm:spPr/>
    </dgm:pt>
    <dgm:pt modelId="{C281FF83-3436-E94C-A66D-834B2D105FEC}" type="pres">
      <dgm:prSet presAssocID="{FD38E722-D417-0B49-A5D4-45CDCE6759CB}" presName="node" presStyleLbl="node1" presStyleIdx="7" presStyleCnt="8">
        <dgm:presLayoutVars>
          <dgm:bulletEnabled val="1"/>
        </dgm:presLayoutVars>
      </dgm:prSet>
      <dgm:spPr/>
    </dgm:pt>
  </dgm:ptLst>
  <dgm:cxnLst>
    <dgm:cxn modelId="{B5FD0C03-123C-49B7-8F72-ADF5CFFA21FB}" type="presOf" srcId="{E5F7C9E3-1FBD-4799-8A7D-1AFE792E41E1}" destId="{B4582EEB-3EF8-4F01-92AE-CCF7F06CB784}" srcOrd="0" destOrd="0" presId="urn:microsoft.com/office/officeart/2005/8/layout/default"/>
    <dgm:cxn modelId="{3F65411B-2937-4947-A4BE-169F1309B6EE}" type="presOf" srcId="{C99FC1D5-2C8B-4A04-B9B0-9B43D493091A}" destId="{0D5550CE-CEE9-4FF8-ACD8-F3AD9BDFA688}" srcOrd="0" destOrd="0" presId="urn:microsoft.com/office/officeart/2005/8/layout/default"/>
    <dgm:cxn modelId="{BD68E924-A6D2-4233-AD97-757611FDE86F}" srcId="{E5F7C9E3-1FBD-4799-8A7D-1AFE792E41E1}" destId="{C99FC1D5-2C8B-4A04-B9B0-9B43D493091A}" srcOrd="0" destOrd="0" parTransId="{F013E3D7-0E63-4EDE-AEDC-87FCED3284BD}" sibTransId="{2FE5727B-FC17-4763-A353-A9DB4C7E32E0}"/>
    <dgm:cxn modelId="{382A993A-6ABD-495C-95DD-A0042929C859}" type="presOf" srcId="{1FEF40EC-853F-48C8-A901-7063685913E1}" destId="{49A919D8-7844-4484-A708-501CC3CDCE4C}" srcOrd="0" destOrd="0" presId="urn:microsoft.com/office/officeart/2005/8/layout/default"/>
    <dgm:cxn modelId="{0C287F4F-5652-8942-8132-13EAAC79A80D}" type="presOf" srcId="{FD38E722-D417-0B49-A5D4-45CDCE6759CB}" destId="{C281FF83-3436-E94C-A66D-834B2D105FEC}" srcOrd="0" destOrd="0" presId="urn:microsoft.com/office/officeart/2005/8/layout/default"/>
    <dgm:cxn modelId="{6EEB9972-F33A-496C-936F-96323DD342D2}" type="presOf" srcId="{3E4EF2EA-7D7C-4889-A6BC-224C18C692CD}" destId="{22EFD0C6-7F2B-43EE-9D3A-D4C272DA8461}" srcOrd="0" destOrd="0" presId="urn:microsoft.com/office/officeart/2005/8/layout/default"/>
    <dgm:cxn modelId="{CEC915AF-B1C7-41FC-98E2-AD9348099A94}" type="presOf" srcId="{BC3F800C-EC91-4E91-BCE9-CC47BCC4801E}" destId="{9B49FEB8-DE17-4841-B245-8D8FAC89558D}" srcOrd="0" destOrd="0" presId="urn:microsoft.com/office/officeart/2005/8/layout/default"/>
    <dgm:cxn modelId="{42913EBA-A30A-4C4B-8C0B-C7C862A4D4CE}" srcId="{E5F7C9E3-1FBD-4799-8A7D-1AFE792E41E1}" destId="{1FEF40EC-853F-48C8-A901-7063685913E1}" srcOrd="6" destOrd="0" parTransId="{FA83A234-15F1-42E5-AB69-E37A365BA0E1}" sibTransId="{41C25D7A-D37D-46A7-9580-EA41286CEDF4}"/>
    <dgm:cxn modelId="{7443ACBA-A5AE-4345-862A-E0A27ED232D5}" srcId="{E5F7C9E3-1FBD-4799-8A7D-1AFE792E41E1}" destId="{FD38E722-D417-0B49-A5D4-45CDCE6759CB}" srcOrd="7" destOrd="0" parTransId="{2FED0CFE-F9D4-C245-989C-AE1BC0B0035A}" sibTransId="{7F1BC1B3-BFA7-3543-8859-951B037258D0}"/>
    <dgm:cxn modelId="{41AE70BC-0253-4710-8B33-68AC1E1C00BE}" type="presOf" srcId="{F91E86E8-71D4-46DE-8C9F-A0B31BC0642F}" destId="{45848A76-1905-4A6D-92E0-9EFD4E0FCBB0}" srcOrd="0" destOrd="0" presId="urn:microsoft.com/office/officeart/2005/8/layout/default"/>
    <dgm:cxn modelId="{E202DCC0-C6E8-47B7-9725-15DE79A97E99}" srcId="{E5F7C9E3-1FBD-4799-8A7D-1AFE792E41E1}" destId="{35E20072-A374-45C3-ABBD-28BF6FA3AE71}" srcOrd="5" destOrd="0" parTransId="{3581D7B0-80E1-4D04-A392-451D8A731477}" sibTransId="{EA81526A-B4B5-4A6E-BE47-B7016A63A374}"/>
    <dgm:cxn modelId="{73CF42C3-4E1A-4557-81A7-9350A114E444}" type="presOf" srcId="{DA79709A-18DA-4942-BB9A-FD473C9CB174}" destId="{1C6B275A-44B1-4A5B-96AD-677C96F73816}" srcOrd="0" destOrd="0" presId="urn:microsoft.com/office/officeart/2005/8/layout/default"/>
    <dgm:cxn modelId="{6B6866C6-C13F-4FA9-AF66-C20A0E5DE27A}" srcId="{E5F7C9E3-1FBD-4799-8A7D-1AFE792E41E1}" destId="{BC3F800C-EC91-4E91-BCE9-CC47BCC4801E}" srcOrd="2" destOrd="0" parTransId="{3B0C8DD6-267A-4725-B95C-84BBF63EA507}" sibTransId="{F8A8C141-2A5D-4A62-968C-FD29DEFEF847}"/>
    <dgm:cxn modelId="{CA81FCC9-678C-4970-B653-82B4D0C18587}" type="presOf" srcId="{35E20072-A374-45C3-ABBD-28BF6FA3AE71}" destId="{B679F8E3-6081-41E3-8CA8-3DB2759DC643}" srcOrd="0" destOrd="0" presId="urn:microsoft.com/office/officeart/2005/8/layout/default"/>
    <dgm:cxn modelId="{830D1CE0-FC87-4523-A6C4-C60D04887E20}" srcId="{E5F7C9E3-1FBD-4799-8A7D-1AFE792E41E1}" destId="{F91E86E8-71D4-46DE-8C9F-A0B31BC0642F}" srcOrd="3" destOrd="0" parTransId="{39BA5DD6-548D-40ED-83A1-88A855DB418E}" sibTransId="{AA457498-BFDA-4D12-8EB7-60BC7B17EDEE}"/>
    <dgm:cxn modelId="{716CA6EB-F1FD-4D97-AFF8-D46A7EEF74A0}" srcId="{E5F7C9E3-1FBD-4799-8A7D-1AFE792E41E1}" destId="{3E4EF2EA-7D7C-4889-A6BC-224C18C692CD}" srcOrd="1" destOrd="0" parTransId="{52E96941-857B-45EB-9FA8-75483D7D3A10}" sibTransId="{77369D6A-0FB8-45D6-9376-6D15D295E9BF}"/>
    <dgm:cxn modelId="{A2EB9FF4-58F5-4962-8E6C-EC920700B804}" srcId="{E5F7C9E3-1FBD-4799-8A7D-1AFE792E41E1}" destId="{DA79709A-18DA-4942-BB9A-FD473C9CB174}" srcOrd="4" destOrd="0" parTransId="{059A2401-3E66-4056-8563-42EBEBCE95A4}" sibTransId="{C75C5628-1C0E-4B2B-900A-12F01050EAFC}"/>
    <dgm:cxn modelId="{5B5B14B0-924B-4D36-AC2F-47F8F129446E}" type="presParOf" srcId="{B4582EEB-3EF8-4F01-92AE-CCF7F06CB784}" destId="{0D5550CE-CEE9-4FF8-ACD8-F3AD9BDFA688}" srcOrd="0" destOrd="0" presId="urn:microsoft.com/office/officeart/2005/8/layout/default"/>
    <dgm:cxn modelId="{682685E4-7E66-4F9C-9C76-CE8CA502AB58}" type="presParOf" srcId="{B4582EEB-3EF8-4F01-92AE-CCF7F06CB784}" destId="{60AB8926-0BB2-4DC3-A412-3673D5F6E770}" srcOrd="1" destOrd="0" presId="urn:microsoft.com/office/officeart/2005/8/layout/default"/>
    <dgm:cxn modelId="{B82BD409-63BC-490C-81D0-87813B1E72B8}" type="presParOf" srcId="{B4582EEB-3EF8-4F01-92AE-CCF7F06CB784}" destId="{22EFD0C6-7F2B-43EE-9D3A-D4C272DA8461}" srcOrd="2" destOrd="0" presId="urn:microsoft.com/office/officeart/2005/8/layout/default"/>
    <dgm:cxn modelId="{D49603D6-E6BB-4E8F-9A28-9A93175F508E}" type="presParOf" srcId="{B4582EEB-3EF8-4F01-92AE-CCF7F06CB784}" destId="{2D5981ED-9A34-4ABC-A867-93FF232EE9D7}" srcOrd="3" destOrd="0" presId="urn:microsoft.com/office/officeart/2005/8/layout/default"/>
    <dgm:cxn modelId="{20107FC0-953C-466D-83C7-C226FD0EC5D7}" type="presParOf" srcId="{B4582EEB-3EF8-4F01-92AE-CCF7F06CB784}" destId="{9B49FEB8-DE17-4841-B245-8D8FAC89558D}" srcOrd="4" destOrd="0" presId="urn:microsoft.com/office/officeart/2005/8/layout/default"/>
    <dgm:cxn modelId="{828FD247-A2C6-4AA3-B5FA-4515EDC04B8F}" type="presParOf" srcId="{B4582EEB-3EF8-4F01-92AE-CCF7F06CB784}" destId="{58FD5F28-4E1B-4D25-86A4-79AAF5DC4461}" srcOrd="5" destOrd="0" presId="urn:microsoft.com/office/officeart/2005/8/layout/default"/>
    <dgm:cxn modelId="{D91DCAD4-0AD4-4851-B17C-4C720553B13D}" type="presParOf" srcId="{B4582EEB-3EF8-4F01-92AE-CCF7F06CB784}" destId="{45848A76-1905-4A6D-92E0-9EFD4E0FCBB0}" srcOrd="6" destOrd="0" presId="urn:microsoft.com/office/officeart/2005/8/layout/default"/>
    <dgm:cxn modelId="{74073812-9B64-4DFA-8E96-57356D9506B6}" type="presParOf" srcId="{B4582EEB-3EF8-4F01-92AE-CCF7F06CB784}" destId="{ACBE291A-47DB-41E5-AB77-02E0CCCDED13}" srcOrd="7" destOrd="0" presId="urn:microsoft.com/office/officeart/2005/8/layout/default"/>
    <dgm:cxn modelId="{4D0B43DC-18B2-4A26-A48A-EFE9E61BBAF2}" type="presParOf" srcId="{B4582EEB-3EF8-4F01-92AE-CCF7F06CB784}" destId="{1C6B275A-44B1-4A5B-96AD-677C96F73816}" srcOrd="8" destOrd="0" presId="urn:microsoft.com/office/officeart/2005/8/layout/default"/>
    <dgm:cxn modelId="{83833402-810A-4759-A77A-9D4841FD9FF2}" type="presParOf" srcId="{B4582EEB-3EF8-4F01-92AE-CCF7F06CB784}" destId="{848CA9E5-C912-453F-872C-6066199D6A65}" srcOrd="9" destOrd="0" presId="urn:microsoft.com/office/officeart/2005/8/layout/default"/>
    <dgm:cxn modelId="{110F4DF0-6ACE-4036-9C2E-7712F23FC35C}" type="presParOf" srcId="{B4582EEB-3EF8-4F01-92AE-CCF7F06CB784}" destId="{B679F8E3-6081-41E3-8CA8-3DB2759DC643}" srcOrd="10" destOrd="0" presId="urn:microsoft.com/office/officeart/2005/8/layout/default"/>
    <dgm:cxn modelId="{CCF4A3F2-E26E-4B3A-9A13-5284E2C57C2A}" type="presParOf" srcId="{B4582EEB-3EF8-4F01-92AE-CCF7F06CB784}" destId="{EED8B474-6313-4E46-8F44-89C0E1D074D0}" srcOrd="11" destOrd="0" presId="urn:microsoft.com/office/officeart/2005/8/layout/default"/>
    <dgm:cxn modelId="{4F9FCD03-500E-470D-8053-8EAB04511C84}" type="presParOf" srcId="{B4582EEB-3EF8-4F01-92AE-CCF7F06CB784}" destId="{49A919D8-7844-4484-A708-501CC3CDCE4C}" srcOrd="12" destOrd="0" presId="urn:microsoft.com/office/officeart/2005/8/layout/default"/>
    <dgm:cxn modelId="{3A63BD36-8C5A-9245-9131-207495083D1D}" type="presParOf" srcId="{B4582EEB-3EF8-4F01-92AE-CCF7F06CB784}" destId="{12E4089B-5C31-7C43-A3F2-F28174C5E5B6}" srcOrd="13" destOrd="0" presId="urn:microsoft.com/office/officeart/2005/8/layout/default"/>
    <dgm:cxn modelId="{59942C61-AE1D-4A42-88A6-E08E167F75EA}" type="presParOf" srcId="{B4582EEB-3EF8-4F01-92AE-CCF7F06CB784}" destId="{C281FF83-3436-E94C-A66D-834B2D105FE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46EC46-B8EB-4BB7-B67F-55F28007D0F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3DF815-FBDB-413E-98D7-73D1AAD11948}">
      <dgm:prSet phldrT="[Text]" phldr="0"/>
      <dgm:spPr/>
      <dgm:t>
        <a:bodyPr/>
        <a:lstStyle/>
        <a:p>
          <a:pPr rtl="0"/>
          <a:r>
            <a:rPr lang="en-CA" dirty="0">
              <a:latin typeface="Arial"/>
            </a:rPr>
            <a:t>"</a:t>
          </a:r>
          <a:r>
            <a:rPr lang="en-CA" dirty="0"/>
            <a:t>Feels like I got to practice my clinical skills just as much. Helped me develop my adaptability and creativity maybe even more than an in-person placement</a:t>
          </a:r>
          <a:r>
            <a:rPr lang="en-CA" dirty="0">
              <a:latin typeface="Arial"/>
            </a:rPr>
            <a:t>."</a:t>
          </a:r>
          <a:endParaRPr lang="en-US" dirty="0"/>
        </a:p>
      </dgm:t>
    </dgm:pt>
    <dgm:pt modelId="{05DBCDE5-AE42-4DD2-BE51-BF02F7BEB8A0}" type="parTrans" cxnId="{F764B956-E10F-461F-BF32-3BE20C072C64}">
      <dgm:prSet/>
      <dgm:spPr/>
      <dgm:t>
        <a:bodyPr/>
        <a:lstStyle/>
        <a:p>
          <a:endParaRPr lang="en-US"/>
        </a:p>
      </dgm:t>
    </dgm:pt>
    <dgm:pt modelId="{768805CB-B79C-4343-878A-D3C406E0BAF2}" type="sibTrans" cxnId="{F764B956-E10F-461F-BF32-3BE20C072C64}">
      <dgm:prSet/>
      <dgm:spPr/>
      <dgm:t>
        <a:bodyPr/>
        <a:lstStyle/>
        <a:p>
          <a:endParaRPr lang="en-US"/>
        </a:p>
      </dgm:t>
    </dgm:pt>
    <dgm:pt modelId="{9FC2308C-5E49-4FD3-941A-FE34A80B04F5}">
      <dgm:prSet phldrT="[Text]" phldr="0"/>
      <dgm:spPr/>
      <dgm:t>
        <a:bodyPr/>
        <a:lstStyle/>
        <a:p>
          <a:pPr rtl="0"/>
          <a:r>
            <a:rPr lang="en-CA" dirty="0">
              <a:latin typeface="Arial"/>
            </a:rPr>
            <a:t>"</a:t>
          </a:r>
          <a:r>
            <a:rPr lang="en-CA" dirty="0"/>
            <a:t>No commute, got to serve clients who otherwise might not </a:t>
          </a:r>
          <a:r>
            <a:rPr lang="en-CA" dirty="0">
              <a:latin typeface="Arial"/>
            </a:rPr>
            <a:t>get services</a:t>
          </a:r>
          <a:r>
            <a:rPr lang="en-CA" dirty="0"/>
            <a:t>, more flexible (i.e. could attend from out of town</a:t>
          </a:r>
          <a:r>
            <a:rPr lang="en-CA" dirty="0">
              <a:latin typeface="Arial"/>
            </a:rPr>
            <a:t>)".</a:t>
          </a:r>
          <a:endParaRPr lang="en-US" dirty="0"/>
        </a:p>
      </dgm:t>
    </dgm:pt>
    <dgm:pt modelId="{5ADB6417-8485-46EF-B753-70DC2B92193E}" type="parTrans" cxnId="{4EFA8A88-6CC2-4A15-9351-8F0F275B92DD}">
      <dgm:prSet/>
      <dgm:spPr/>
      <dgm:t>
        <a:bodyPr/>
        <a:lstStyle/>
        <a:p>
          <a:endParaRPr lang="en-US"/>
        </a:p>
      </dgm:t>
    </dgm:pt>
    <dgm:pt modelId="{E642E0DB-9EA5-4EAF-B700-B2FDB71CF806}" type="sibTrans" cxnId="{4EFA8A88-6CC2-4A15-9351-8F0F275B92DD}">
      <dgm:prSet/>
      <dgm:spPr/>
      <dgm:t>
        <a:bodyPr/>
        <a:lstStyle/>
        <a:p>
          <a:endParaRPr lang="en-US"/>
        </a:p>
      </dgm:t>
    </dgm:pt>
    <dgm:pt modelId="{985EBD76-8BCA-459A-850F-306CEEBA3376}">
      <dgm:prSet phldrT="[Text]" phldr="0"/>
      <dgm:spPr/>
      <dgm:t>
        <a:bodyPr/>
        <a:lstStyle/>
        <a:p>
          <a:pPr rtl="0"/>
          <a:r>
            <a:rPr lang="en-CA" dirty="0">
              <a:latin typeface="Arial"/>
            </a:rPr>
            <a:t>"</a:t>
          </a:r>
          <a:r>
            <a:rPr lang="en-CA" dirty="0"/>
            <a:t>Not as much collegiality. Feelings of isolation. Differentiating work from life can be a challenge. </a:t>
          </a:r>
          <a:r>
            <a:rPr lang="en-CA" dirty="0">
              <a:latin typeface="Arial"/>
            </a:rPr>
            <a:t>There</a:t>
          </a:r>
          <a:r>
            <a:rPr lang="en-CA" dirty="0"/>
            <a:t> is always the temptation to continue working</a:t>
          </a:r>
          <a:r>
            <a:rPr lang="en-CA" dirty="0">
              <a:latin typeface="Arial"/>
            </a:rPr>
            <a:t>."</a:t>
          </a:r>
          <a:r>
            <a:rPr lang="en-CA" dirty="0"/>
            <a:t> </a:t>
          </a:r>
          <a:endParaRPr lang="en-US" dirty="0"/>
        </a:p>
      </dgm:t>
    </dgm:pt>
    <dgm:pt modelId="{D9350D63-B31A-47B8-8D50-F33321AF7516}" type="parTrans" cxnId="{537EADEA-88BD-4C9E-82ED-0A00A572A227}">
      <dgm:prSet/>
      <dgm:spPr/>
      <dgm:t>
        <a:bodyPr/>
        <a:lstStyle/>
        <a:p>
          <a:endParaRPr lang="en-US"/>
        </a:p>
      </dgm:t>
    </dgm:pt>
    <dgm:pt modelId="{55BC2B49-9DF0-40E8-83D7-FE702DC1DC92}" type="sibTrans" cxnId="{537EADEA-88BD-4C9E-82ED-0A00A572A227}">
      <dgm:prSet/>
      <dgm:spPr/>
      <dgm:t>
        <a:bodyPr/>
        <a:lstStyle/>
        <a:p>
          <a:endParaRPr lang="en-US"/>
        </a:p>
      </dgm:t>
    </dgm:pt>
    <dgm:pt modelId="{22312C23-5A2F-40BF-AA38-71932FEAE21A}">
      <dgm:prSet phldrT="[Text]" phldr="0"/>
      <dgm:spPr/>
      <dgm:t>
        <a:bodyPr/>
        <a:lstStyle/>
        <a:p>
          <a:pPr rtl="0"/>
          <a:r>
            <a:rPr lang="en-CA" dirty="0">
              <a:latin typeface="Arial"/>
            </a:rPr>
            <a:t>"</a:t>
          </a:r>
          <a:r>
            <a:rPr lang="en-CA" dirty="0"/>
            <a:t>The learning and clinical experience was on the same level as face-to-face placements</a:t>
          </a:r>
          <a:r>
            <a:rPr lang="en-CA" dirty="0">
              <a:latin typeface="Arial"/>
            </a:rPr>
            <a:t>."</a:t>
          </a:r>
          <a:endParaRPr lang="en-US" dirty="0"/>
        </a:p>
      </dgm:t>
    </dgm:pt>
    <dgm:pt modelId="{AB2B596D-DCD5-4232-85F6-2C22213D01C5}" type="parTrans" cxnId="{A90A6181-DDCB-4EF6-A689-0E81B71E5D01}">
      <dgm:prSet/>
      <dgm:spPr/>
      <dgm:t>
        <a:bodyPr/>
        <a:lstStyle/>
        <a:p>
          <a:endParaRPr lang="en-US"/>
        </a:p>
      </dgm:t>
    </dgm:pt>
    <dgm:pt modelId="{EC2F6858-5169-423D-B875-30470E3D35D4}" type="sibTrans" cxnId="{A90A6181-DDCB-4EF6-A689-0E81B71E5D01}">
      <dgm:prSet/>
      <dgm:spPr/>
      <dgm:t>
        <a:bodyPr/>
        <a:lstStyle/>
        <a:p>
          <a:endParaRPr lang="en-US"/>
        </a:p>
      </dgm:t>
    </dgm:pt>
    <dgm:pt modelId="{3808F87A-306D-4A27-9BFE-5C64F8B7E15B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"</a:t>
          </a:r>
          <a:r>
            <a:rPr lang="en-US" dirty="0"/>
            <a:t>I felt disappointed about the placement not being in person, but realized my observational skills and communication skills developed rapidly.</a:t>
          </a:r>
          <a:r>
            <a:rPr lang="en-US" dirty="0">
              <a:latin typeface="Arial"/>
            </a:rPr>
            <a:t>"</a:t>
          </a:r>
          <a:endParaRPr lang="en-US" dirty="0"/>
        </a:p>
      </dgm:t>
    </dgm:pt>
    <dgm:pt modelId="{3FFE9828-6238-436D-990F-D0EDB2572E90}" type="parTrans" cxnId="{AB606764-EC5C-41D0-A51F-CAE5FDE9F372}">
      <dgm:prSet/>
      <dgm:spPr/>
      <dgm:t>
        <a:bodyPr/>
        <a:lstStyle/>
        <a:p>
          <a:endParaRPr lang="en-US"/>
        </a:p>
      </dgm:t>
    </dgm:pt>
    <dgm:pt modelId="{8FD58EFA-68AE-434A-BDBA-7380C416F0C2}" type="sibTrans" cxnId="{AB606764-EC5C-41D0-A51F-CAE5FDE9F372}">
      <dgm:prSet/>
      <dgm:spPr/>
      <dgm:t>
        <a:bodyPr/>
        <a:lstStyle/>
        <a:p>
          <a:endParaRPr lang="en-US"/>
        </a:p>
      </dgm:t>
    </dgm:pt>
    <dgm:pt modelId="{CEBCCD57-78A6-45CA-918D-869845B20029}">
      <dgm:prSet phldr="0"/>
      <dgm:spPr/>
      <dgm:t>
        <a:bodyPr/>
        <a:lstStyle/>
        <a:p>
          <a:pPr rtl="0"/>
          <a:r>
            <a:rPr lang="en-CA" dirty="0">
              <a:latin typeface="Arial"/>
            </a:rPr>
            <a:t>"</a:t>
          </a:r>
          <a:r>
            <a:rPr lang="en-CA" dirty="0"/>
            <a:t>It provided me with a new perspective on therapy</a:t>
          </a:r>
          <a:r>
            <a:rPr lang="en-CA" dirty="0">
              <a:latin typeface="Arial"/>
            </a:rPr>
            <a:t>."</a:t>
          </a:r>
          <a:r>
            <a:rPr lang="en-CA" dirty="0"/>
            <a:t> </a:t>
          </a:r>
          <a:endParaRPr lang="en-US" dirty="0">
            <a:latin typeface="Arial"/>
          </a:endParaRPr>
        </a:p>
      </dgm:t>
    </dgm:pt>
    <dgm:pt modelId="{F83C7B12-574B-4238-B33C-C6E6A64F2B88}" type="parTrans" cxnId="{AEAB50A0-BE28-4F30-97B0-AD43AD828841}">
      <dgm:prSet/>
      <dgm:spPr/>
    </dgm:pt>
    <dgm:pt modelId="{886DF2C5-6E11-4338-9A54-526CAD44AA78}" type="sibTrans" cxnId="{AEAB50A0-BE28-4F30-97B0-AD43AD828841}">
      <dgm:prSet/>
      <dgm:spPr/>
    </dgm:pt>
    <dgm:pt modelId="{F314C857-1934-41B6-B120-CD892D365B61}" type="pres">
      <dgm:prSet presAssocID="{8446EC46-B8EB-4BB7-B67F-55F28007D0F6}" presName="diagram" presStyleCnt="0">
        <dgm:presLayoutVars>
          <dgm:dir/>
          <dgm:resizeHandles val="exact"/>
        </dgm:presLayoutVars>
      </dgm:prSet>
      <dgm:spPr/>
    </dgm:pt>
    <dgm:pt modelId="{732B0E09-ABF4-43DE-8EE5-D1843F7199F5}" type="pres">
      <dgm:prSet presAssocID="{083DF815-FBDB-413E-98D7-73D1AAD11948}" presName="node" presStyleLbl="node1" presStyleIdx="0" presStyleCnt="6">
        <dgm:presLayoutVars>
          <dgm:bulletEnabled val="1"/>
        </dgm:presLayoutVars>
      </dgm:prSet>
      <dgm:spPr/>
    </dgm:pt>
    <dgm:pt modelId="{8431B714-DF18-43E9-8B96-413814CA1CCF}" type="pres">
      <dgm:prSet presAssocID="{768805CB-B79C-4343-878A-D3C406E0BAF2}" presName="sibTrans" presStyleCnt="0"/>
      <dgm:spPr/>
    </dgm:pt>
    <dgm:pt modelId="{FC5F28E8-90F4-4639-9083-7B515F777AF9}" type="pres">
      <dgm:prSet presAssocID="{9FC2308C-5E49-4FD3-941A-FE34A80B04F5}" presName="node" presStyleLbl="node1" presStyleIdx="1" presStyleCnt="6">
        <dgm:presLayoutVars>
          <dgm:bulletEnabled val="1"/>
        </dgm:presLayoutVars>
      </dgm:prSet>
      <dgm:spPr/>
    </dgm:pt>
    <dgm:pt modelId="{9C772F68-7C0F-4F28-A1A6-50EB5120E87B}" type="pres">
      <dgm:prSet presAssocID="{E642E0DB-9EA5-4EAF-B700-B2FDB71CF806}" presName="sibTrans" presStyleCnt="0"/>
      <dgm:spPr/>
    </dgm:pt>
    <dgm:pt modelId="{239E6D3E-B0E2-4115-A4B1-099E1720228C}" type="pres">
      <dgm:prSet presAssocID="{985EBD76-8BCA-459A-850F-306CEEBA3376}" presName="node" presStyleLbl="node1" presStyleIdx="2" presStyleCnt="6">
        <dgm:presLayoutVars>
          <dgm:bulletEnabled val="1"/>
        </dgm:presLayoutVars>
      </dgm:prSet>
      <dgm:spPr/>
    </dgm:pt>
    <dgm:pt modelId="{B4325B88-EBAE-446F-BA2C-FCD23330C2DA}" type="pres">
      <dgm:prSet presAssocID="{55BC2B49-9DF0-40E8-83D7-FE702DC1DC92}" presName="sibTrans" presStyleCnt="0"/>
      <dgm:spPr/>
    </dgm:pt>
    <dgm:pt modelId="{ED20A279-B80B-4768-82DB-9F7BA4A50D80}" type="pres">
      <dgm:prSet presAssocID="{22312C23-5A2F-40BF-AA38-71932FEAE21A}" presName="node" presStyleLbl="node1" presStyleIdx="3" presStyleCnt="6">
        <dgm:presLayoutVars>
          <dgm:bulletEnabled val="1"/>
        </dgm:presLayoutVars>
      </dgm:prSet>
      <dgm:spPr/>
    </dgm:pt>
    <dgm:pt modelId="{BA7529FE-509C-4689-9D99-306A9A6DFEC7}" type="pres">
      <dgm:prSet presAssocID="{EC2F6858-5169-423D-B875-30470E3D35D4}" presName="sibTrans" presStyleCnt="0"/>
      <dgm:spPr/>
    </dgm:pt>
    <dgm:pt modelId="{7404DECB-2DFE-4D72-89E5-B67C7B480016}" type="pres">
      <dgm:prSet presAssocID="{3808F87A-306D-4A27-9BFE-5C64F8B7E15B}" presName="node" presStyleLbl="node1" presStyleIdx="4" presStyleCnt="6">
        <dgm:presLayoutVars>
          <dgm:bulletEnabled val="1"/>
        </dgm:presLayoutVars>
      </dgm:prSet>
      <dgm:spPr/>
    </dgm:pt>
    <dgm:pt modelId="{6E7FC319-AA7E-4118-91AE-69D16BCC2888}" type="pres">
      <dgm:prSet presAssocID="{8FD58EFA-68AE-434A-BDBA-7380C416F0C2}" presName="sibTrans" presStyleCnt="0"/>
      <dgm:spPr/>
    </dgm:pt>
    <dgm:pt modelId="{CBF228E1-798F-4FB3-ABA1-012432EEC4F4}" type="pres">
      <dgm:prSet presAssocID="{CEBCCD57-78A6-45CA-918D-869845B20029}" presName="node" presStyleLbl="node1" presStyleIdx="5" presStyleCnt="6">
        <dgm:presLayoutVars>
          <dgm:bulletEnabled val="1"/>
        </dgm:presLayoutVars>
      </dgm:prSet>
      <dgm:spPr/>
    </dgm:pt>
  </dgm:ptLst>
  <dgm:cxnLst>
    <dgm:cxn modelId="{853F8825-2B22-4013-B331-BBBB6ECD3AD8}" type="presOf" srcId="{985EBD76-8BCA-459A-850F-306CEEBA3376}" destId="{239E6D3E-B0E2-4115-A4B1-099E1720228C}" srcOrd="0" destOrd="0" presId="urn:microsoft.com/office/officeart/2005/8/layout/default"/>
    <dgm:cxn modelId="{0B961842-4511-4D72-8288-951A719D5C0F}" type="presOf" srcId="{9FC2308C-5E49-4FD3-941A-FE34A80B04F5}" destId="{FC5F28E8-90F4-4639-9083-7B515F777AF9}" srcOrd="0" destOrd="0" presId="urn:microsoft.com/office/officeart/2005/8/layout/default"/>
    <dgm:cxn modelId="{AB606764-EC5C-41D0-A51F-CAE5FDE9F372}" srcId="{8446EC46-B8EB-4BB7-B67F-55F28007D0F6}" destId="{3808F87A-306D-4A27-9BFE-5C64F8B7E15B}" srcOrd="4" destOrd="0" parTransId="{3FFE9828-6238-436D-990F-D0EDB2572E90}" sibTransId="{8FD58EFA-68AE-434A-BDBA-7380C416F0C2}"/>
    <dgm:cxn modelId="{C2F2BC75-7950-4525-9A41-2BE739CE7B9A}" type="presOf" srcId="{083DF815-FBDB-413E-98D7-73D1AAD11948}" destId="{732B0E09-ABF4-43DE-8EE5-D1843F7199F5}" srcOrd="0" destOrd="0" presId="urn:microsoft.com/office/officeart/2005/8/layout/default"/>
    <dgm:cxn modelId="{F764B956-E10F-461F-BF32-3BE20C072C64}" srcId="{8446EC46-B8EB-4BB7-B67F-55F28007D0F6}" destId="{083DF815-FBDB-413E-98D7-73D1AAD11948}" srcOrd="0" destOrd="0" parTransId="{05DBCDE5-AE42-4DD2-BE51-BF02F7BEB8A0}" sibTransId="{768805CB-B79C-4343-878A-D3C406E0BAF2}"/>
    <dgm:cxn modelId="{F18CA658-F869-4A3F-8A51-90A97D5E86EA}" type="presOf" srcId="{8446EC46-B8EB-4BB7-B67F-55F28007D0F6}" destId="{F314C857-1934-41B6-B120-CD892D365B61}" srcOrd="0" destOrd="0" presId="urn:microsoft.com/office/officeart/2005/8/layout/default"/>
    <dgm:cxn modelId="{23232B7A-C2D9-4A9C-B624-D3E8EDA2A133}" type="presOf" srcId="{22312C23-5A2F-40BF-AA38-71932FEAE21A}" destId="{ED20A279-B80B-4768-82DB-9F7BA4A50D80}" srcOrd="0" destOrd="0" presId="urn:microsoft.com/office/officeart/2005/8/layout/default"/>
    <dgm:cxn modelId="{A90A6181-DDCB-4EF6-A689-0E81B71E5D01}" srcId="{8446EC46-B8EB-4BB7-B67F-55F28007D0F6}" destId="{22312C23-5A2F-40BF-AA38-71932FEAE21A}" srcOrd="3" destOrd="0" parTransId="{AB2B596D-DCD5-4232-85F6-2C22213D01C5}" sibTransId="{EC2F6858-5169-423D-B875-30470E3D35D4}"/>
    <dgm:cxn modelId="{4EFA8A88-6CC2-4A15-9351-8F0F275B92DD}" srcId="{8446EC46-B8EB-4BB7-B67F-55F28007D0F6}" destId="{9FC2308C-5E49-4FD3-941A-FE34A80B04F5}" srcOrd="1" destOrd="0" parTransId="{5ADB6417-8485-46EF-B753-70DC2B92193E}" sibTransId="{E642E0DB-9EA5-4EAF-B700-B2FDB71CF806}"/>
    <dgm:cxn modelId="{DA27AE91-7481-47AA-834E-0437EE9C2139}" type="presOf" srcId="{3808F87A-306D-4A27-9BFE-5C64F8B7E15B}" destId="{7404DECB-2DFE-4D72-89E5-B67C7B480016}" srcOrd="0" destOrd="0" presId="urn:microsoft.com/office/officeart/2005/8/layout/default"/>
    <dgm:cxn modelId="{AEAB50A0-BE28-4F30-97B0-AD43AD828841}" srcId="{8446EC46-B8EB-4BB7-B67F-55F28007D0F6}" destId="{CEBCCD57-78A6-45CA-918D-869845B20029}" srcOrd="5" destOrd="0" parTransId="{F83C7B12-574B-4238-B33C-C6E6A64F2B88}" sibTransId="{886DF2C5-6E11-4338-9A54-526CAD44AA78}"/>
    <dgm:cxn modelId="{8B8C55DE-9CF4-4A68-A5F4-0F0F97753BA6}" type="presOf" srcId="{CEBCCD57-78A6-45CA-918D-869845B20029}" destId="{CBF228E1-798F-4FB3-ABA1-012432EEC4F4}" srcOrd="0" destOrd="0" presId="urn:microsoft.com/office/officeart/2005/8/layout/default"/>
    <dgm:cxn modelId="{537EADEA-88BD-4C9E-82ED-0A00A572A227}" srcId="{8446EC46-B8EB-4BB7-B67F-55F28007D0F6}" destId="{985EBD76-8BCA-459A-850F-306CEEBA3376}" srcOrd="2" destOrd="0" parTransId="{D9350D63-B31A-47B8-8D50-F33321AF7516}" sibTransId="{55BC2B49-9DF0-40E8-83D7-FE702DC1DC92}"/>
    <dgm:cxn modelId="{8AF5FA97-3729-4A51-9E98-64F09B4A492B}" type="presParOf" srcId="{F314C857-1934-41B6-B120-CD892D365B61}" destId="{732B0E09-ABF4-43DE-8EE5-D1843F7199F5}" srcOrd="0" destOrd="0" presId="urn:microsoft.com/office/officeart/2005/8/layout/default"/>
    <dgm:cxn modelId="{CA4AF209-E37D-4983-AFF8-54DC4D80B182}" type="presParOf" srcId="{F314C857-1934-41B6-B120-CD892D365B61}" destId="{8431B714-DF18-43E9-8B96-413814CA1CCF}" srcOrd="1" destOrd="0" presId="urn:microsoft.com/office/officeart/2005/8/layout/default"/>
    <dgm:cxn modelId="{CB602F85-F156-4B9E-BB1B-63AAB1DBFF00}" type="presParOf" srcId="{F314C857-1934-41B6-B120-CD892D365B61}" destId="{FC5F28E8-90F4-4639-9083-7B515F777AF9}" srcOrd="2" destOrd="0" presId="urn:microsoft.com/office/officeart/2005/8/layout/default"/>
    <dgm:cxn modelId="{1550FD10-13E5-4AF4-B0FC-9C840E12C176}" type="presParOf" srcId="{F314C857-1934-41B6-B120-CD892D365B61}" destId="{9C772F68-7C0F-4F28-A1A6-50EB5120E87B}" srcOrd="3" destOrd="0" presId="urn:microsoft.com/office/officeart/2005/8/layout/default"/>
    <dgm:cxn modelId="{CBEC6561-1115-46B7-9451-2BCE06525186}" type="presParOf" srcId="{F314C857-1934-41B6-B120-CD892D365B61}" destId="{239E6D3E-B0E2-4115-A4B1-099E1720228C}" srcOrd="4" destOrd="0" presId="urn:microsoft.com/office/officeart/2005/8/layout/default"/>
    <dgm:cxn modelId="{94B9C4A3-7698-4B75-B92B-8947EB0C5FA1}" type="presParOf" srcId="{F314C857-1934-41B6-B120-CD892D365B61}" destId="{B4325B88-EBAE-446F-BA2C-FCD23330C2DA}" srcOrd="5" destOrd="0" presId="urn:microsoft.com/office/officeart/2005/8/layout/default"/>
    <dgm:cxn modelId="{87C79FE9-8958-4A82-8083-D346B74A206B}" type="presParOf" srcId="{F314C857-1934-41B6-B120-CD892D365B61}" destId="{ED20A279-B80B-4768-82DB-9F7BA4A50D80}" srcOrd="6" destOrd="0" presId="urn:microsoft.com/office/officeart/2005/8/layout/default"/>
    <dgm:cxn modelId="{C5FED24A-CC75-4DC8-A349-76E7A72FA4DB}" type="presParOf" srcId="{F314C857-1934-41B6-B120-CD892D365B61}" destId="{BA7529FE-509C-4689-9D99-306A9A6DFEC7}" srcOrd="7" destOrd="0" presId="urn:microsoft.com/office/officeart/2005/8/layout/default"/>
    <dgm:cxn modelId="{EE5EF34E-B58C-40AA-9DF1-5B34B6704A28}" type="presParOf" srcId="{F314C857-1934-41B6-B120-CD892D365B61}" destId="{7404DECB-2DFE-4D72-89E5-B67C7B480016}" srcOrd="8" destOrd="0" presId="urn:microsoft.com/office/officeart/2005/8/layout/default"/>
    <dgm:cxn modelId="{D03FA95D-7914-4367-B65A-F3C162FB0751}" type="presParOf" srcId="{F314C857-1934-41B6-B120-CD892D365B61}" destId="{6E7FC319-AA7E-4118-91AE-69D16BCC2888}" srcOrd="9" destOrd="0" presId="urn:microsoft.com/office/officeart/2005/8/layout/default"/>
    <dgm:cxn modelId="{AC180F4F-937D-4A4D-AD4B-4ECFB77A4DC3}" type="presParOf" srcId="{F314C857-1934-41B6-B120-CD892D365B61}" destId="{CBF228E1-798F-4FB3-ABA1-012432EEC4F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550CE-CEE9-4FF8-ACD8-F3AD9BDFA688}">
      <dsp:nvSpPr>
        <dsp:cNvPr id="0" name=""/>
        <dsp:cNvSpPr/>
      </dsp:nvSpPr>
      <dsp:spPr>
        <a:xfrm>
          <a:off x="3302" y="636310"/>
          <a:ext cx="2619823" cy="1571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</a:rPr>
            <a:t>Physio, Audiology: - In person assessment – remote follow-up and supervision</a:t>
          </a:r>
          <a:endParaRPr lang="en-US" sz="1700" kern="1200" dirty="0"/>
        </a:p>
      </dsp:txBody>
      <dsp:txXfrm>
        <a:off x="3302" y="636310"/>
        <a:ext cx="2619823" cy="1571894"/>
      </dsp:txXfrm>
    </dsp:sp>
    <dsp:sp modelId="{22EFD0C6-7F2B-43EE-9D3A-D4C272DA8461}">
      <dsp:nvSpPr>
        <dsp:cNvPr id="0" name=""/>
        <dsp:cNvSpPr/>
      </dsp:nvSpPr>
      <dsp:spPr>
        <a:xfrm>
          <a:off x="2885108" y="636310"/>
          <a:ext cx="2619823" cy="15718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</a:rPr>
            <a:t>Physio, S-LP: In-person or virtual training with supervisor -  Intervention run by students (remote or in person) – (in) direct remote supervision</a:t>
          </a:r>
          <a:endParaRPr lang="en-US" sz="1700" kern="1200" dirty="0"/>
        </a:p>
      </dsp:txBody>
      <dsp:txXfrm>
        <a:off x="2885108" y="636310"/>
        <a:ext cx="2619823" cy="1571894"/>
      </dsp:txXfrm>
    </dsp:sp>
    <dsp:sp modelId="{9B49FEB8-DE17-4841-B245-8D8FAC89558D}">
      <dsp:nvSpPr>
        <dsp:cNvPr id="0" name=""/>
        <dsp:cNvSpPr/>
      </dsp:nvSpPr>
      <dsp:spPr>
        <a:xfrm>
          <a:off x="5766914" y="636310"/>
          <a:ext cx="2619823" cy="15718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</a:rPr>
            <a:t>Dietetics: Student at hospital – supervisor remote</a:t>
          </a:r>
          <a:endParaRPr lang="en-US" sz="1700" kern="1200" dirty="0"/>
        </a:p>
      </dsp:txBody>
      <dsp:txXfrm>
        <a:off x="5766914" y="636310"/>
        <a:ext cx="2619823" cy="1571894"/>
      </dsp:txXfrm>
    </dsp:sp>
    <dsp:sp modelId="{45848A76-1905-4A6D-92E0-9EFD4E0FCBB0}">
      <dsp:nvSpPr>
        <dsp:cNvPr id="0" name=""/>
        <dsp:cNvSpPr/>
      </dsp:nvSpPr>
      <dsp:spPr>
        <a:xfrm>
          <a:off x="8648720" y="636310"/>
          <a:ext cx="2619823" cy="15718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</a:rPr>
            <a:t>OT, S-LP: elementary classroom intervention via </a:t>
          </a:r>
          <a:r>
            <a:rPr lang="en-US" sz="1700" kern="1200" dirty="0" err="1">
              <a:latin typeface="Arial"/>
            </a:rPr>
            <a:t>telepractice</a:t>
          </a:r>
          <a:r>
            <a:rPr lang="en-US" sz="1700" kern="1200" dirty="0">
              <a:latin typeface="Arial"/>
            </a:rPr>
            <a:t>, students remote, supervisor remote or on site </a:t>
          </a:r>
          <a:endParaRPr lang="en-US" sz="1700" kern="1200" dirty="0"/>
        </a:p>
      </dsp:txBody>
      <dsp:txXfrm>
        <a:off x="8648720" y="636310"/>
        <a:ext cx="2619823" cy="1571894"/>
      </dsp:txXfrm>
    </dsp:sp>
    <dsp:sp modelId="{1C6B275A-44B1-4A5B-96AD-677C96F73816}">
      <dsp:nvSpPr>
        <dsp:cNvPr id="0" name=""/>
        <dsp:cNvSpPr/>
      </dsp:nvSpPr>
      <dsp:spPr>
        <a:xfrm>
          <a:off x="3302" y="2470186"/>
          <a:ext cx="2619823" cy="15718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</a:rPr>
            <a:t>S-LP: </a:t>
          </a:r>
          <a:r>
            <a:rPr lang="en-US" sz="1700" kern="1200" dirty="0" err="1">
              <a:latin typeface="Arial"/>
            </a:rPr>
            <a:t>Simucase</a:t>
          </a:r>
          <a:endParaRPr lang="en-US" sz="1700" kern="1200" dirty="0"/>
        </a:p>
      </dsp:txBody>
      <dsp:txXfrm>
        <a:off x="3302" y="2470186"/>
        <a:ext cx="2619823" cy="1571894"/>
      </dsp:txXfrm>
    </dsp:sp>
    <dsp:sp modelId="{B679F8E3-6081-41E3-8CA8-3DB2759DC643}">
      <dsp:nvSpPr>
        <dsp:cNvPr id="0" name=""/>
        <dsp:cNvSpPr/>
      </dsp:nvSpPr>
      <dsp:spPr>
        <a:xfrm>
          <a:off x="2885108" y="2470186"/>
          <a:ext cx="2619823" cy="1571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</a:rPr>
            <a:t> Dietetics: remote cooking classes – public health prevention</a:t>
          </a:r>
        </a:p>
      </dsp:txBody>
      <dsp:txXfrm>
        <a:off x="2885108" y="2470186"/>
        <a:ext cx="2619823" cy="1571894"/>
      </dsp:txXfrm>
    </dsp:sp>
    <dsp:sp modelId="{49A919D8-7844-4484-A708-501CC3CDCE4C}">
      <dsp:nvSpPr>
        <dsp:cNvPr id="0" name=""/>
        <dsp:cNvSpPr/>
      </dsp:nvSpPr>
      <dsp:spPr>
        <a:xfrm>
          <a:off x="5766914" y="2470186"/>
          <a:ext cx="2619823" cy="15718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</a:rPr>
            <a:t>Meetings between Supervisors and Stage Coordinators</a:t>
          </a:r>
        </a:p>
      </dsp:txBody>
      <dsp:txXfrm>
        <a:off x="5766914" y="2470186"/>
        <a:ext cx="2619823" cy="1571894"/>
      </dsp:txXfrm>
    </dsp:sp>
    <dsp:sp modelId="{C281FF83-3436-E94C-A66D-834B2D105FEC}">
      <dsp:nvSpPr>
        <dsp:cNvPr id="0" name=""/>
        <dsp:cNvSpPr/>
      </dsp:nvSpPr>
      <dsp:spPr>
        <a:xfrm>
          <a:off x="8648720" y="2470186"/>
          <a:ext cx="2619823" cy="15718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parties remote &amp; connecting via </a:t>
          </a:r>
          <a:r>
            <a:rPr lang="en-US" sz="1700" kern="1200" dirty="0" err="1"/>
            <a:t>telepractice</a:t>
          </a:r>
          <a:r>
            <a:rPr lang="en-US" sz="1700" kern="1200" dirty="0"/>
            <a:t> (multiple disciplines)</a:t>
          </a:r>
        </a:p>
      </dsp:txBody>
      <dsp:txXfrm>
        <a:off x="8648720" y="2470186"/>
        <a:ext cx="2619823" cy="1571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B0E09-ABF4-43DE-8EE5-D1843F7199F5}">
      <dsp:nvSpPr>
        <dsp:cNvPr id="0" name=""/>
        <dsp:cNvSpPr/>
      </dsp:nvSpPr>
      <dsp:spPr>
        <a:xfrm>
          <a:off x="0" y="343663"/>
          <a:ext cx="3589846" cy="21539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/>
            </a:rPr>
            <a:t>"</a:t>
          </a:r>
          <a:r>
            <a:rPr lang="en-CA" sz="1800" kern="1200" dirty="0"/>
            <a:t>Feels like I got to practice my clinical skills just as much. Helped me develop my adaptability and creativity maybe even more than an in-person placement</a:t>
          </a:r>
          <a:r>
            <a:rPr lang="en-CA" sz="1800" kern="1200" dirty="0">
              <a:latin typeface="Arial"/>
            </a:rPr>
            <a:t>."</a:t>
          </a:r>
          <a:endParaRPr lang="en-US" sz="1800" kern="1200" dirty="0"/>
        </a:p>
      </dsp:txBody>
      <dsp:txXfrm>
        <a:off x="0" y="343663"/>
        <a:ext cx="3589846" cy="2153907"/>
      </dsp:txXfrm>
    </dsp:sp>
    <dsp:sp modelId="{FC5F28E8-90F4-4639-9083-7B515F777AF9}">
      <dsp:nvSpPr>
        <dsp:cNvPr id="0" name=""/>
        <dsp:cNvSpPr/>
      </dsp:nvSpPr>
      <dsp:spPr>
        <a:xfrm>
          <a:off x="3948830" y="343663"/>
          <a:ext cx="3589846" cy="21539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/>
            </a:rPr>
            <a:t>"</a:t>
          </a:r>
          <a:r>
            <a:rPr lang="en-CA" sz="1800" kern="1200" dirty="0"/>
            <a:t>No commute, got to serve clients who otherwise might not </a:t>
          </a:r>
          <a:r>
            <a:rPr lang="en-CA" sz="1800" kern="1200" dirty="0">
              <a:latin typeface="Arial"/>
            </a:rPr>
            <a:t>get services</a:t>
          </a:r>
          <a:r>
            <a:rPr lang="en-CA" sz="1800" kern="1200" dirty="0"/>
            <a:t>, more flexible (i.e. could attend from out of town</a:t>
          </a:r>
          <a:r>
            <a:rPr lang="en-CA" sz="1800" kern="1200" dirty="0">
              <a:latin typeface="Arial"/>
            </a:rPr>
            <a:t>)".</a:t>
          </a:r>
          <a:endParaRPr lang="en-US" sz="1800" kern="1200" dirty="0"/>
        </a:p>
      </dsp:txBody>
      <dsp:txXfrm>
        <a:off x="3948830" y="343663"/>
        <a:ext cx="3589846" cy="2153907"/>
      </dsp:txXfrm>
    </dsp:sp>
    <dsp:sp modelId="{239E6D3E-B0E2-4115-A4B1-099E1720228C}">
      <dsp:nvSpPr>
        <dsp:cNvPr id="0" name=""/>
        <dsp:cNvSpPr/>
      </dsp:nvSpPr>
      <dsp:spPr>
        <a:xfrm>
          <a:off x="7897661" y="343663"/>
          <a:ext cx="3589846" cy="2153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/>
            </a:rPr>
            <a:t>"</a:t>
          </a:r>
          <a:r>
            <a:rPr lang="en-CA" sz="1800" kern="1200" dirty="0"/>
            <a:t>Not as much collegiality. Feelings of isolation. Differentiating work from life can be a challenge. </a:t>
          </a:r>
          <a:r>
            <a:rPr lang="en-CA" sz="1800" kern="1200" dirty="0">
              <a:latin typeface="Arial"/>
            </a:rPr>
            <a:t>There</a:t>
          </a:r>
          <a:r>
            <a:rPr lang="en-CA" sz="1800" kern="1200" dirty="0"/>
            <a:t> is always the temptation to continue working</a:t>
          </a:r>
          <a:r>
            <a:rPr lang="en-CA" sz="1800" kern="1200" dirty="0">
              <a:latin typeface="Arial"/>
            </a:rPr>
            <a:t>."</a:t>
          </a:r>
          <a:r>
            <a:rPr lang="en-CA" sz="1800" kern="1200" dirty="0"/>
            <a:t> </a:t>
          </a:r>
          <a:endParaRPr lang="en-US" sz="1800" kern="1200" dirty="0"/>
        </a:p>
      </dsp:txBody>
      <dsp:txXfrm>
        <a:off x="7897661" y="343663"/>
        <a:ext cx="3589846" cy="2153907"/>
      </dsp:txXfrm>
    </dsp:sp>
    <dsp:sp modelId="{ED20A279-B80B-4768-82DB-9F7BA4A50D80}">
      <dsp:nvSpPr>
        <dsp:cNvPr id="0" name=""/>
        <dsp:cNvSpPr/>
      </dsp:nvSpPr>
      <dsp:spPr>
        <a:xfrm>
          <a:off x="0" y="2856556"/>
          <a:ext cx="3589846" cy="21539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/>
            </a:rPr>
            <a:t>"</a:t>
          </a:r>
          <a:r>
            <a:rPr lang="en-CA" sz="1800" kern="1200" dirty="0"/>
            <a:t>The learning and clinical experience was on the same level as face-to-face placements</a:t>
          </a:r>
          <a:r>
            <a:rPr lang="en-CA" sz="1800" kern="1200" dirty="0">
              <a:latin typeface="Arial"/>
            </a:rPr>
            <a:t>."</a:t>
          </a:r>
          <a:endParaRPr lang="en-US" sz="1800" kern="1200" dirty="0"/>
        </a:p>
      </dsp:txBody>
      <dsp:txXfrm>
        <a:off x="0" y="2856556"/>
        <a:ext cx="3589846" cy="2153907"/>
      </dsp:txXfrm>
    </dsp:sp>
    <dsp:sp modelId="{7404DECB-2DFE-4D72-89E5-B67C7B480016}">
      <dsp:nvSpPr>
        <dsp:cNvPr id="0" name=""/>
        <dsp:cNvSpPr/>
      </dsp:nvSpPr>
      <dsp:spPr>
        <a:xfrm>
          <a:off x="3948830" y="2856556"/>
          <a:ext cx="3589846" cy="21539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"</a:t>
          </a:r>
          <a:r>
            <a:rPr lang="en-US" sz="1800" kern="1200" dirty="0"/>
            <a:t>I felt disappointed about the placement not being in person, but realized my observational skills and communication skills developed rapidly.</a:t>
          </a:r>
          <a:r>
            <a:rPr lang="en-US" sz="1800" kern="1200" dirty="0">
              <a:latin typeface="Arial"/>
            </a:rPr>
            <a:t>"</a:t>
          </a:r>
          <a:endParaRPr lang="en-US" sz="1800" kern="1200" dirty="0"/>
        </a:p>
      </dsp:txBody>
      <dsp:txXfrm>
        <a:off x="3948830" y="2856556"/>
        <a:ext cx="3589846" cy="2153907"/>
      </dsp:txXfrm>
    </dsp:sp>
    <dsp:sp modelId="{CBF228E1-798F-4FB3-ABA1-012432EEC4F4}">
      <dsp:nvSpPr>
        <dsp:cNvPr id="0" name=""/>
        <dsp:cNvSpPr/>
      </dsp:nvSpPr>
      <dsp:spPr>
        <a:xfrm>
          <a:off x="7897661" y="2856556"/>
          <a:ext cx="3589846" cy="21539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/>
            </a:rPr>
            <a:t>"</a:t>
          </a:r>
          <a:r>
            <a:rPr lang="en-CA" sz="1800" kern="1200" dirty="0"/>
            <a:t>It provided me with a new perspective on therapy</a:t>
          </a:r>
          <a:r>
            <a:rPr lang="en-CA" sz="1800" kern="1200" dirty="0">
              <a:latin typeface="Arial"/>
            </a:rPr>
            <a:t>."</a:t>
          </a:r>
          <a:r>
            <a:rPr lang="en-CA" sz="1800" kern="1200" dirty="0"/>
            <a:t> </a:t>
          </a:r>
          <a:endParaRPr lang="en-US" sz="1800" kern="1200" dirty="0">
            <a:latin typeface="Arial"/>
          </a:endParaRPr>
        </a:p>
      </dsp:txBody>
      <dsp:txXfrm>
        <a:off x="7897661" y="2856556"/>
        <a:ext cx="3589846" cy="2153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96c85635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96c85635a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94000"/>
              </a:lnSpc>
            </a:pPr>
            <a:r>
              <a:rPr lang="en-CA" dirty="0">
                <a:highlight>
                  <a:srgbClr val="FFFF00"/>
                </a:highlight>
              </a:rPr>
              <a:t>Our CEs feedback was very similar to that of the research, with the following additions in the challenges section:</a:t>
            </a:r>
          </a:p>
          <a:p>
            <a:pPr marL="0" indent="0">
              <a:lnSpc>
                <a:spcPct val="94000"/>
              </a:lnSpc>
            </a:pPr>
            <a:r>
              <a:rPr lang="en-CA" dirty="0">
                <a:highlight>
                  <a:srgbClr val="FFFF00"/>
                </a:highlight>
              </a:rPr>
              <a:t>Challenges : Giving students access to materials and charts,  and some did find it a bit harder to develop a working relationship with their students. </a:t>
            </a:r>
          </a:p>
          <a:p>
            <a:endParaRPr lang="en-CA" dirty="0">
              <a:highlight>
                <a:srgbClr val="FFFF00"/>
              </a:highlight>
            </a:endParaRPr>
          </a:p>
          <a:p>
            <a:r>
              <a:rPr lang="en-CA" dirty="0">
                <a:highlight>
                  <a:srgbClr val="FFFF00"/>
                </a:highlight>
              </a:rPr>
              <a:t>Benefits</a:t>
            </a:r>
            <a:r>
              <a:rPr lang="en-US" dirty="0">
                <a:highlight>
                  <a:srgbClr val="FFFF00"/>
                </a:highlight>
              </a:rPr>
              <a:t>  </a:t>
            </a:r>
            <a:endParaRPr lang="en-CA" dirty="0"/>
          </a:p>
          <a:p>
            <a:r>
              <a:rPr lang="en-US" dirty="0">
                <a:highlight>
                  <a:srgbClr val="FFFF00"/>
                </a:highlight>
              </a:rPr>
              <a:t>· </a:t>
            </a:r>
            <a:r>
              <a:rPr lang="en-CA" dirty="0">
                <a:highlight>
                  <a:srgbClr val="FFFF00"/>
                </a:highlight>
              </a:rPr>
              <a:t>More regular supervision</a:t>
            </a:r>
            <a:r>
              <a:rPr lang="en-US" dirty="0">
                <a:highlight>
                  <a:srgbClr val="FFFF00"/>
                </a:highlight>
              </a:rPr>
              <a:t>  </a:t>
            </a:r>
            <a:endParaRPr lang="en-CA" dirty="0"/>
          </a:p>
          <a:p>
            <a:r>
              <a:rPr lang="en-US" dirty="0">
                <a:highlight>
                  <a:srgbClr val="FFFF00"/>
                </a:highlight>
              </a:rPr>
              <a:t>· </a:t>
            </a:r>
            <a:r>
              <a:rPr lang="en-CA" dirty="0">
                <a:highlight>
                  <a:srgbClr val="FFFF00"/>
                </a:highlight>
              </a:rPr>
              <a:t>Increased student independence</a:t>
            </a:r>
            <a:r>
              <a:rPr lang="en-US" dirty="0">
                <a:highlight>
                  <a:srgbClr val="FFFF00"/>
                </a:highlight>
              </a:rPr>
              <a:t>  </a:t>
            </a:r>
            <a:endParaRPr lang="en-CA" dirty="0"/>
          </a:p>
          <a:p>
            <a:r>
              <a:rPr lang="en-US" dirty="0">
                <a:highlight>
                  <a:srgbClr val="FFFF00"/>
                </a:highlight>
              </a:rPr>
              <a:t>· </a:t>
            </a:r>
            <a:r>
              <a:rPr lang="en-CA" dirty="0">
                <a:highlight>
                  <a:srgbClr val="FFFF00"/>
                </a:highlight>
              </a:rPr>
              <a:t>Less travel time</a:t>
            </a:r>
            <a:r>
              <a:rPr lang="en-US" dirty="0">
                <a:highlight>
                  <a:srgbClr val="FFFF00"/>
                </a:highlight>
              </a:rPr>
              <a:t>  </a:t>
            </a:r>
            <a:endParaRPr lang="en-CA" dirty="0"/>
          </a:p>
          <a:p>
            <a:r>
              <a:rPr lang="en-US" dirty="0">
                <a:highlight>
                  <a:srgbClr val="FFFF00"/>
                </a:highlight>
              </a:rPr>
              <a:t>· </a:t>
            </a:r>
            <a:r>
              <a:rPr lang="en-CA" dirty="0">
                <a:highlight>
                  <a:srgbClr val="FFFF00"/>
                </a:highlight>
              </a:rPr>
              <a:t>Collaboration with students to build </a:t>
            </a:r>
            <a:r>
              <a:rPr lang="en-CA" dirty="0" err="1">
                <a:highlight>
                  <a:srgbClr val="FFFF00"/>
                </a:highlight>
              </a:rPr>
              <a:t>telepractice</a:t>
            </a:r>
            <a:r>
              <a:rPr lang="en-CA" dirty="0">
                <a:highlight>
                  <a:srgbClr val="FFFF00"/>
                </a:highlight>
              </a:rPr>
              <a:t> resources</a:t>
            </a:r>
            <a:r>
              <a:rPr lang="en-US" dirty="0">
                <a:highlight>
                  <a:srgbClr val="FFFF00"/>
                </a:highlight>
              </a:rPr>
              <a:t>  </a:t>
            </a:r>
            <a:endParaRPr lang="en-CA" dirty="0"/>
          </a:p>
          <a:p>
            <a:r>
              <a:rPr lang="en-US" dirty="0">
                <a:highlight>
                  <a:srgbClr val="FFFF00"/>
                </a:highlight>
              </a:rPr>
              <a:t>  </a:t>
            </a:r>
            <a:endParaRPr lang="en-CA" dirty="0"/>
          </a:p>
          <a:p>
            <a:r>
              <a:rPr lang="en-CA" dirty="0">
                <a:highlight>
                  <a:srgbClr val="FFFF00"/>
                </a:highlight>
              </a:rPr>
              <a:t>Challenges</a:t>
            </a:r>
            <a:r>
              <a:rPr lang="en-US" dirty="0">
                <a:highlight>
                  <a:srgbClr val="FFFF00"/>
                </a:highlight>
              </a:rPr>
              <a:t>  </a:t>
            </a:r>
            <a:endParaRPr lang="en-CA" dirty="0"/>
          </a:p>
          <a:p>
            <a:r>
              <a:rPr lang="en-US" dirty="0">
                <a:highlight>
                  <a:srgbClr val="FFFF00"/>
                </a:highlight>
              </a:rPr>
              <a:t>· </a:t>
            </a:r>
            <a:r>
              <a:rPr lang="en-CA" dirty="0">
                <a:highlight>
                  <a:srgbClr val="FFFF00"/>
                </a:highlight>
              </a:rPr>
              <a:t>Building relationships</a:t>
            </a:r>
            <a:r>
              <a:rPr lang="en-US" dirty="0">
                <a:highlight>
                  <a:srgbClr val="FFFF00"/>
                </a:highlight>
              </a:rPr>
              <a:t>  </a:t>
            </a:r>
            <a:endParaRPr lang="en-CA" dirty="0"/>
          </a:p>
          <a:p>
            <a:r>
              <a:rPr lang="en-US" dirty="0">
                <a:highlight>
                  <a:srgbClr val="FFFF00"/>
                </a:highlight>
              </a:rPr>
              <a:t>· </a:t>
            </a:r>
            <a:r>
              <a:rPr lang="en-CA" dirty="0">
                <a:highlight>
                  <a:srgbClr val="FFFF00"/>
                </a:highlight>
              </a:rPr>
              <a:t>Technological issues</a:t>
            </a:r>
            <a:r>
              <a:rPr lang="en-US" dirty="0">
                <a:highlight>
                  <a:srgbClr val="FFFF00"/>
                </a:highlight>
              </a:rPr>
              <a:t>  </a:t>
            </a:r>
            <a:endParaRPr lang="en-CA" dirty="0"/>
          </a:p>
          <a:p>
            <a:pPr marL="0" indent="0">
              <a:lnSpc>
                <a:spcPct val="94000"/>
              </a:lnSpc>
            </a:pPr>
            <a:r>
              <a:rPr lang="en-US" dirty="0">
                <a:highlight>
                  <a:srgbClr val="FFFF00"/>
                </a:highlight>
              </a:rPr>
              <a:t>· </a:t>
            </a:r>
            <a:r>
              <a:rPr lang="en-CA" dirty="0">
                <a:highlight>
                  <a:srgbClr val="FFFF00"/>
                </a:highlight>
              </a:rPr>
              <a:t>Access to materials/charts</a:t>
            </a:r>
            <a:r>
              <a:rPr lang="en-US" dirty="0">
                <a:highlight>
                  <a:srgbClr val="FFFF00"/>
                </a:highlight>
              </a:rPr>
              <a:t> </a:t>
            </a:r>
            <a:endParaRPr lang="en-US" dirty="0"/>
          </a:p>
        </p:txBody>
      </p:sp>
      <p:sp>
        <p:nvSpPr>
          <p:cNvPr id="167" name="Google Shape;167;gb96c85635a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94000"/>
              </a:lnSpc>
            </a:pPr>
            <a:r>
              <a:rPr lang="en-US" dirty="0">
                <a:highlight>
                  <a:srgbClr val="FFFF00"/>
                </a:highlight>
              </a:rPr>
              <a:t> </a:t>
            </a:r>
            <a:endParaRPr lang="en-CA"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8cd952fc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8cd952fc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41977c12d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541977c12d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98" name="Google Shape;198;g541977c12d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d8ed51b7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ad8ed51b71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ad8ed51b71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41977c1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541977c12d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541977c12d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220" name="Google Shape;2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84000"/>
              </a:lnSpc>
              <a:spcBef>
                <a:spcPts val="700"/>
              </a:spcBef>
            </a:pPr>
            <a:endParaRPr lang="en-CA" dirty="0"/>
          </a:p>
        </p:txBody>
      </p:sp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84000"/>
              </a:lnSpc>
              <a:spcBef>
                <a:spcPts val="700"/>
              </a:spcBef>
            </a:pPr>
            <a:endParaRPr lang="en-CA" dirty="0"/>
          </a:p>
        </p:txBody>
      </p:sp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5250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SzPts val="1400"/>
            </a:pPr>
            <a:endParaRPr lang="en-CA" dirty="0"/>
          </a:p>
          <a:p>
            <a:pPr marL="0" indent="0"/>
            <a:endParaRPr lang="en-US" dirty="0"/>
          </a:p>
        </p:txBody>
      </p:sp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ef99d882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aef99d882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aef99d882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d8ed51b7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ad8ed51b71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53" name="Google Shape;253;gad8ed51b71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d8ed51b7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ad8ed51b71_0_2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>
              <a:solidFill>
                <a:srgbClr val="191B0E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6" name="Google Shape;266;gad8ed51b71_0_2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dirty="0"/>
              <a:t>Specify the expectations, I feel here we can talk about the setup the dieticians had... Who leads what part, will there be time in the session for clinician and student to talk confidentially etc. </a:t>
            </a:r>
          </a:p>
          <a:p>
            <a:pPr marL="0" indent="0"/>
            <a:r>
              <a:rPr lang="en-US" dirty="0"/>
              <a:t>Feedback examples jump in, private meeting, private chat, thumbs up</a:t>
            </a:r>
          </a:p>
          <a:p>
            <a:pPr marL="0" indent="0"/>
            <a:r>
              <a:rPr lang="en-US" dirty="0"/>
              <a:t>Mention that this is done before connecting with the client. </a:t>
            </a:r>
          </a:p>
          <a:p>
            <a:pPr marL="0" indent="0"/>
            <a:endParaRPr lang="en-US" dirty="0"/>
          </a:p>
          <a:p>
            <a:pPr marL="171450" indent="-342900">
              <a:lnSpc>
                <a:spcPct val="94000"/>
              </a:lnSpc>
              <a:spcBef>
                <a:spcPts val="1200"/>
              </a:spcBef>
              <a:buFont typeface="Libre Franklin,Sans-Serif"/>
              <a:buChar char="●"/>
            </a:pPr>
            <a:r>
              <a:rPr lang="en-CA" dirty="0"/>
              <a:t>Interject verbally.</a:t>
            </a:r>
            <a:endParaRPr lang="en-US" dirty="0"/>
          </a:p>
          <a:p>
            <a:pPr indent="0">
              <a:lnSpc>
                <a:spcPct val="94000"/>
              </a:lnSpc>
            </a:pPr>
            <a:endParaRPr lang="en-US" dirty="0"/>
          </a:p>
          <a:p>
            <a:pPr marL="171450" indent="-342900">
              <a:lnSpc>
                <a:spcPct val="94000"/>
              </a:lnSpc>
              <a:buFont typeface="Libre Franklin,Sans-Serif"/>
              <a:buChar char="●"/>
            </a:pPr>
            <a:r>
              <a:rPr lang="en-CA" dirty="0"/>
              <a:t>Use the private chat (ensure you select the student and not “everyone”).</a:t>
            </a:r>
            <a:endParaRPr lang="en-US" dirty="0"/>
          </a:p>
          <a:p>
            <a:pPr indent="0">
              <a:lnSpc>
                <a:spcPct val="94000"/>
              </a:lnSpc>
            </a:pPr>
            <a:endParaRPr lang="en-US" dirty="0"/>
          </a:p>
          <a:p>
            <a:pPr marL="171450" indent="-342900">
              <a:lnSpc>
                <a:spcPct val="94000"/>
              </a:lnSpc>
              <a:buFont typeface="Libre Franklin,Sans-Serif"/>
              <a:buChar char="●"/>
            </a:pPr>
            <a:r>
              <a:rPr lang="en-CA" dirty="0"/>
              <a:t>Use the emojis (thumbs up) .</a:t>
            </a:r>
            <a:endParaRPr lang="en-US" dirty="0"/>
          </a:p>
          <a:p>
            <a:pPr indent="0">
              <a:lnSpc>
                <a:spcPct val="94000"/>
              </a:lnSpc>
            </a:pPr>
            <a:endParaRPr lang="en-US" dirty="0"/>
          </a:p>
          <a:p>
            <a:pPr marL="171450" indent="-342900">
              <a:lnSpc>
                <a:spcPct val="94000"/>
              </a:lnSpc>
              <a:buFont typeface="Libre Franklin,Sans-Serif"/>
              <a:buChar char="●"/>
            </a:pPr>
            <a:r>
              <a:rPr lang="en-CA" dirty="0"/>
              <a:t>Consider impact on client distraction/need to intervene.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d8ed51b71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ad8ed51b71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ad8ed51b71_0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4162ff931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286" name="Google Shape;286;g54162ff93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41977c12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541977c12d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00"/>
          </a:p>
        </p:txBody>
      </p:sp>
      <p:sp>
        <p:nvSpPr>
          <p:cNvPr id="307" name="Google Shape;307;g541977c12d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b96c85635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b96c85635a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315" name="Google Shape;315;gb96c85635a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352c926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320" name="Google Shape;320;ga352c926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b96c85635a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b96c85635a_1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b96c85635a_1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96c85635a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96c85635a_1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b96c85635a_1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8cd952fc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8cd952fc1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b8cd952fc1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8cd952fc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8cd952fc1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dirty="0"/>
              <a:t>We should specify that this can be via video conferencing or phone (dieticians seem to do a lot of phone calls) </a:t>
            </a:r>
          </a:p>
          <a:p>
            <a:pPr marL="0" indent="0"/>
            <a:r>
              <a:rPr lang="en-US" dirty="0"/>
              <a:t>Nursing school (public health nursing line - our 811</a:t>
            </a:r>
          </a:p>
        </p:txBody>
      </p:sp>
      <p:sp>
        <p:nvSpPr>
          <p:cNvPr id="145" name="Google Shape;145;gb8cd952fc1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8cd952fc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b8cd952fc1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dirty="0"/>
              <a:t>Highlight profession with setup</a:t>
            </a:r>
          </a:p>
        </p:txBody>
      </p:sp>
      <p:sp>
        <p:nvSpPr>
          <p:cNvPr id="152" name="Google Shape;152;gb8cd952fc1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4000"/>
              </a:lnSpc>
              <a:spcBef>
                <a:spcPts val="1000"/>
              </a:spcBef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011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96c85635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96c85635a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dirty="0"/>
              <a:t>Articles referenced looked at: SLP, OT, PT, Social Work/Counselling</a:t>
            </a:r>
            <a:endParaRPr dirty="0"/>
          </a:p>
        </p:txBody>
      </p:sp>
      <p:sp>
        <p:nvSpPr>
          <p:cNvPr id="159" name="Google Shape;159;gb96c85635a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grpSp>
        <p:nvGrpSpPr>
          <p:cNvPr id="22" name="Google Shape;22;p18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23" name="Google Shape;23;p18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4" name="Google Shape;24;p18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8cd952fc1_0_65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b8cd952fc1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81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b8cd952fc1_0_65"/>
          <p:cNvSpPr txBox="1">
            <a:spLocks noGrp="1"/>
          </p:cNvSpPr>
          <p:nvPr>
            <p:ph type="body" idx="1"/>
          </p:nvPr>
        </p:nvSpPr>
        <p:spPr>
          <a:xfrm>
            <a:off x="415600" y="1562133"/>
            <a:ext cx="11360700" cy="452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1pPr>
            <a:lvl2pPr marL="914400" lvl="1" indent="-355600" rtl="0">
              <a:spcBef>
                <a:spcPts val="50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■"/>
              <a:defRPr/>
            </a:lvl5pPr>
            <a:lvl6pPr marL="2743200" lvl="5" indent="-3302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6pPr>
            <a:lvl7pPr marL="3200400" lvl="6" indent="-317500" rtl="0"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rtl="0"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rtl="0">
              <a:spcBef>
                <a:spcPts val="500"/>
              </a:spcBef>
              <a:spcAft>
                <a:spcPts val="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b8cd952fc1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46" name="Google Shape;46;p21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71" name="Google Shape;71;p25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0" name="Google Shape;80;p26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5" name="Google Shape;15;p1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ska.burger@mcgill.c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auren.tittley@mcgill.ca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2141400" y="1321032"/>
            <a:ext cx="79092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80"/>
              <a:buFont typeface="Libre Franklin"/>
              <a:buNone/>
            </a:pPr>
            <a:r>
              <a:rPr lang="en-CA" sz="4400" b="1" err="1"/>
              <a:t>TeleSupervision</a:t>
            </a:r>
            <a:r>
              <a:rPr lang="en-CA" sz="4400" b="1"/>
              <a:t> in the Health Sciences</a:t>
            </a:r>
            <a:endParaRPr sz="4400"/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2680200" y="3928789"/>
            <a:ext cx="68316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CA" sz="7200" b="1"/>
              <a:t>April 21, 2021</a:t>
            </a:r>
            <a:endParaRPr sz="7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CA" sz="7200" b="1"/>
              <a:t>Lauren </a:t>
            </a:r>
            <a:r>
              <a:rPr lang="en-CA" sz="7200" b="1" err="1"/>
              <a:t>Tittley</a:t>
            </a:r>
            <a:r>
              <a:rPr lang="en-CA" sz="7200" b="1"/>
              <a:t> &amp; Mariska Burger</a:t>
            </a:r>
            <a:endParaRPr sz="7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CA" sz="7200" b="1"/>
              <a:t>School of Communication Sciences and Disorders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CA" sz="7200" b="1"/>
              <a:t>McGill University</a:t>
            </a:r>
            <a:endParaRPr sz="7200" b="1"/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endParaRPr sz="2800" b="1"/>
          </a:p>
        </p:txBody>
      </p:sp>
      <p:pic>
        <p:nvPicPr>
          <p:cNvPr id="105" name="Google Shape;10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1800" y="4109013"/>
            <a:ext cx="1350949" cy="146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Logos - Experimental Particle Physics at McGill University">
            <a:extLst>
              <a:ext uri="{FF2B5EF4-FFF2-40B4-BE49-F238E27FC236}">
                <a16:creationId xmlns:a16="http://schemas.microsoft.com/office/drawing/2014/main" id="{75E2ADEB-5E95-A54E-9FDB-1ADA4D1F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34" y="1207475"/>
            <a:ext cx="2701873" cy="63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96c85635a_1_3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dirty="0">
                <a:solidFill>
                  <a:schemeClr val="bg2"/>
                </a:solidFill>
              </a:rPr>
              <a:t>What does the research say?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2" name="Google Shape;162;gb96c85635a_1_30"/>
          <p:cNvSpPr txBox="1">
            <a:spLocks noGrp="1"/>
          </p:cNvSpPr>
          <p:nvPr>
            <p:ph type="body" idx="1"/>
          </p:nvPr>
        </p:nvSpPr>
        <p:spPr>
          <a:xfrm>
            <a:off x="1485900" y="1740300"/>
            <a:ext cx="9486900" cy="412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300" dirty="0" err="1"/>
              <a:t>Telesupervision</a:t>
            </a:r>
            <a:r>
              <a:rPr lang="en-CA" sz="2300" dirty="0"/>
              <a:t> is as effective as in-person supervision for:</a:t>
            </a:r>
            <a:endParaRPr sz="23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CA" sz="2100" dirty="0">
                <a:solidFill>
                  <a:schemeClr val="dk1"/>
                </a:solidFill>
              </a:rPr>
              <a:t>Relationship between supervisor-supervisee </a:t>
            </a:r>
            <a:endParaRPr sz="2100" dirty="0">
              <a:solidFill>
                <a:schemeClr val="dk1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lang="en-CA" sz="2100" dirty="0">
                <a:solidFill>
                  <a:schemeClr val="dk1"/>
                </a:solidFill>
              </a:rPr>
              <a:t>Caveat: adding an in-person meeting helps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CA" sz="2100" dirty="0">
                <a:solidFill>
                  <a:schemeClr val="dk1"/>
                </a:solidFill>
              </a:rPr>
              <a:t>Quality of student learning 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CA" sz="2100" dirty="0">
                <a:solidFill>
                  <a:schemeClr val="dk1"/>
                </a:solidFill>
              </a:rPr>
              <a:t>Development of student competence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CA" sz="2100" dirty="0">
                <a:solidFill>
                  <a:schemeClr val="dk1"/>
                </a:solidFill>
              </a:rPr>
              <a:t>Development of student clinician’s confidence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CA" sz="2100" dirty="0">
                <a:solidFill>
                  <a:schemeClr val="dk1"/>
                </a:solidFill>
              </a:rPr>
              <a:t>Student satisfaction with supervision/placement</a:t>
            </a:r>
            <a:endParaRPr sz="2700" dirty="0"/>
          </a:p>
        </p:txBody>
      </p:sp>
      <p:sp>
        <p:nvSpPr>
          <p:cNvPr id="163" name="Google Shape;163;gb96c85635a_1_30"/>
          <p:cNvSpPr txBox="1"/>
          <p:nvPr/>
        </p:nvSpPr>
        <p:spPr>
          <a:xfrm>
            <a:off x="2934925" y="6282825"/>
            <a:ext cx="849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Carlin (2013); Chapman (2011); Dudding (2004); Reese (2009); Salter (2020)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3FC255D-7645-4068-A21C-FCADC1527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2440962"/>
            <a:ext cx="2743200" cy="20196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96c85635a_1_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What does the research say?</a:t>
            </a:r>
            <a:endParaRPr/>
          </a:p>
        </p:txBody>
      </p:sp>
      <p:sp>
        <p:nvSpPr>
          <p:cNvPr id="170" name="Google Shape;170;gb96c85635a_1_6"/>
          <p:cNvSpPr txBox="1"/>
          <p:nvPr/>
        </p:nvSpPr>
        <p:spPr>
          <a:xfrm>
            <a:off x="3421625" y="6320025"/>
            <a:ext cx="849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Libre Franklin"/>
                <a:ea typeface="Libre Franklin"/>
                <a:cs typeface="Libre Franklin"/>
                <a:sym typeface="Libre Franklin"/>
              </a:rPr>
              <a:t>Carlin (2013); Chapman (2011); Dudding (2004); Reese (2009) 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1" name="Google Shape;171;gb96c85635a_1_6"/>
          <p:cNvSpPr txBox="1"/>
          <p:nvPr/>
        </p:nvSpPr>
        <p:spPr>
          <a:xfrm>
            <a:off x="884900" y="1394625"/>
            <a:ext cx="4645800" cy="4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b="1">
                <a:latin typeface="Libre Franklin"/>
                <a:ea typeface="Libre Franklin"/>
                <a:cs typeface="Libre Franklin"/>
                <a:sym typeface="Libre Franklin"/>
              </a:rPr>
              <a:t>Advantages</a:t>
            </a:r>
            <a:endParaRPr sz="3000" b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●"/>
            </a:pPr>
            <a:r>
              <a:rPr lang="en-CA" sz="2200">
                <a:latin typeface="Libre Franklin"/>
                <a:ea typeface="Libre Franklin"/>
                <a:cs typeface="Libre Franklin"/>
                <a:sym typeface="Libre Franklin"/>
              </a:rPr>
              <a:t>Greater student autonomy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●"/>
            </a:pPr>
            <a:r>
              <a:rPr lang="en-CA" sz="2200">
                <a:latin typeface="Libre Franklin"/>
                <a:ea typeface="Libre Franklin"/>
                <a:cs typeface="Libre Franklin"/>
                <a:sym typeface="Libre Franklin"/>
              </a:rPr>
              <a:t>Flexibility re: location of supervisor (can be off-site)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●"/>
            </a:pPr>
            <a:r>
              <a:rPr lang="en-CA" sz="2200">
                <a:latin typeface="Libre Franklin"/>
                <a:ea typeface="Libre Franklin"/>
                <a:cs typeface="Libre Franklin"/>
                <a:sym typeface="Libre Franklin"/>
              </a:rPr>
              <a:t>Increase opportunities for placements in remote areas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●"/>
            </a:pPr>
            <a:r>
              <a:rPr lang="en-CA" sz="2200">
                <a:latin typeface="Libre Franklin"/>
                <a:ea typeface="Libre Franklin"/>
                <a:cs typeface="Libre Franklin"/>
                <a:sym typeface="Libre Franklin"/>
              </a:rPr>
              <a:t>More time efficient (e.g., less travel)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●"/>
            </a:pPr>
            <a:r>
              <a:rPr lang="en-CA" sz="2200">
                <a:latin typeface="Libre Franklin"/>
                <a:ea typeface="Libre Franklin"/>
                <a:cs typeface="Libre Franklin"/>
                <a:sym typeface="Libre Franklin"/>
              </a:rPr>
              <a:t>Supervision is more structured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" name="Google Shape;172;gb96c85635a_1_6"/>
          <p:cNvSpPr txBox="1"/>
          <p:nvPr/>
        </p:nvSpPr>
        <p:spPr>
          <a:xfrm>
            <a:off x="5928850" y="1394625"/>
            <a:ext cx="5457000" cy="4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b="1">
                <a:latin typeface="Libre Franklin"/>
                <a:ea typeface="Libre Franklin"/>
                <a:cs typeface="Libre Franklin"/>
                <a:sym typeface="Libre Franklin"/>
              </a:rPr>
              <a:t>Challenges</a:t>
            </a:r>
            <a:endParaRPr sz="3000" b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●"/>
            </a:pPr>
            <a:r>
              <a:rPr lang="en-CA" sz="2200">
                <a:latin typeface="Libre Franklin"/>
                <a:ea typeface="Libre Franklin"/>
                <a:cs typeface="Libre Franklin"/>
                <a:sym typeface="Libre Franklin"/>
              </a:rPr>
              <a:t>Technology/connectivity  issues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●"/>
            </a:pPr>
            <a:r>
              <a:rPr lang="en-CA" sz="2200">
                <a:latin typeface="Libre Franklin"/>
                <a:ea typeface="Libre Franklin"/>
                <a:cs typeface="Libre Franklin"/>
                <a:sym typeface="Libre Franklin"/>
              </a:rPr>
              <a:t>Modeling and observing hands-on practices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●"/>
            </a:pPr>
            <a:r>
              <a:rPr lang="en-CA" sz="2200">
                <a:latin typeface="Libre Franklin"/>
                <a:ea typeface="Libre Franklin"/>
                <a:cs typeface="Libre Franklin"/>
                <a:sym typeface="Libre Franklin"/>
              </a:rPr>
              <a:t>Limited opportunities for students to interact with other professionals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●"/>
            </a:pPr>
            <a:r>
              <a:rPr lang="en-CA" sz="2200">
                <a:latin typeface="Libre Franklin"/>
                <a:ea typeface="Libre Franklin"/>
                <a:cs typeface="Libre Franklin"/>
                <a:sym typeface="Libre Franklin"/>
              </a:rPr>
              <a:t>More demanding on time (e.g., more time required to plan)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●"/>
            </a:pPr>
            <a:r>
              <a:rPr lang="en-CA" sz="2200">
                <a:latin typeface="Libre Franklin"/>
                <a:ea typeface="Libre Franklin"/>
                <a:cs typeface="Libre Franklin"/>
                <a:sym typeface="Libre Franklin"/>
              </a:rPr>
              <a:t>Supervision is more structured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1028700" y="152400"/>
            <a:ext cx="96012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CA" sz="4100"/>
              <a:t>McGill SCSD </a:t>
            </a:r>
            <a:endParaRPr sz="4100"/>
          </a:p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CA" sz="4100"/>
              <a:t>Summer 2020 – Supervisor Feedback</a:t>
            </a:r>
            <a:endParaRPr sz="4100"/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8250" y="1442649"/>
            <a:ext cx="7908051" cy="50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8cd952fc1_0_6"/>
          <p:cNvSpPr txBox="1">
            <a:spLocks noGrp="1"/>
          </p:cNvSpPr>
          <p:nvPr>
            <p:ph type="title"/>
          </p:nvPr>
        </p:nvSpPr>
        <p:spPr>
          <a:xfrm>
            <a:off x="867775" y="277050"/>
            <a:ext cx="11324100" cy="12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dirty="0"/>
              <a:t>McGill </a:t>
            </a:r>
            <a:r>
              <a:rPr lang="en-CA" dirty="0">
                <a:solidFill>
                  <a:schemeClr val="tx1"/>
                </a:solidFill>
              </a:rPr>
              <a:t>Student Feedback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3B16A0-1234-4F22-8877-D32083D94AAD}"/>
              </a:ext>
            </a:extLst>
          </p:cNvPr>
          <p:cNvSpPr txBox="1"/>
          <p:nvPr/>
        </p:nvSpPr>
        <p:spPr>
          <a:xfrm>
            <a:off x="12186250" y="3430438"/>
            <a:ext cx="4511614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900" dirty="0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C4863CE9-3CDC-4D8E-BD36-73FD9265F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145331"/>
              </p:ext>
            </p:extLst>
          </p:nvPr>
        </p:nvGraphicFramePr>
        <p:xfrm>
          <a:off x="704491" y="1499559"/>
          <a:ext cx="11487508" cy="535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1977c12d_1_1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Learning in your student’s presence</a:t>
            </a:r>
            <a:endParaRPr/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000"/>
          </a:p>
        </p:txBody>
      </p:sp>
      <p:sp>
        <p:nvSpPr>
          <p:cNvPr id="201" name="Google Shape;201;g541977c12d_1_12"/>
          <p:cNvSpPr txBox="1">
            <a:spLocks noGrp="1"/>
          </p:cNvSpPr>
          <p:nvPr>
            <p:ph type="body" idx="1"/>
          </p:nvPr>
        </p:nvSpPr>
        <p:spPr>
          <a:xfrm>
            <a:off x="1371600" y="1607575"/>
            <a:ext cx="9792900" cy="42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CA" sz="2200" i="1"/>
              <a:t>Telepractice</a:t>
            </a:r>
            <a:r>
              <a:rPr lang="en-CA" sz="2200"/>
              <a:t> and </a:t>
            </a:r>
            <a:r>
              <a:rPr lang="en-CA" sz="2200" i="1"/>
              <a:t>telesupervision</a:t>
            </a:r>
            <a:r>
              <a:rPr lang="en-CA" sz="2200"/>
              <a:t> are new to A LOT of clinicians.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■"/>
            </a:pPr>
            <a:r>
              <a:rPr lang="en-CA" sz="2200"/>
              <a:t>It’s ok </a:t>
            </a:r>
            <a:r>
              <a:rPr lang="en-CA" sz="2200" i="1"/>
              <a:t>(actually it’s great)</a:t>
            </a:r>
            <a:r>
              <a:rPr lang="en-CA" sz="2200"/>
              <a:t> to be learning something new in the presence of your students!</a:t>
            </a:r>
            <a:endParaRPr sz="2200"/>
          </a:p>
          <a:p>
            <a: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–"/>
            </a:pPr>
            <a:r>
              <a:rPr lang="en-CA" sz="2200"/>
              <a:t>models lifelong learning/professional development</a:t>
            </a:r>
            <a:endParaRPr sz="2200"/>
          </a:p>
          <a:p>
            <a: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–"/>
            </a:pPr>
            <a:r>
              <a:rPr lang="en-CA" sz="2200"/>
              <a:t>your student can help you acquire new skills, knowledge, resources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■"/>
            </a:pPr>
            <a:r>
              <a:rPr lang="en-CA" sz="2200"/>
              <a:t>Identify a colleague/mentor/Coordinator of Clinical Education you can turn to for help.</a:t>
            </a:r>
            <a:endParaRPr sz="2200"/>
          </a:p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/>
              <a:t>We’re All in This Together!</a:t>
            </a:r>
            <a:endParaRPr sz="4000"/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900"/>
          </a:p>
          <a:p>
            <a:pPr marL="4572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3" descr="Woman with baby with solid fill">
            <a:extLst>
              <a:ext uri="{FF2B5EF4-FFF2-40B4-BE49-F238E27FC236}">
                <a16:creationId xmlns:a16="http://schemas.microsoft.com/office/drawing/2014/main" id="{49FC7F65-4635-4C03-ACAB-D8C4B1D7C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7970" y="5444706"/>
            <a:ext cx="1273833" cy="1273833"/>
          </a:xfrm>
          <a:prstGeom prst="rect">
            <a:avLst/>
          </a:prstGeom>
        </p:spPr>
      </p:pic>
      <p:pic>
        <p:nvPicPr>
          <p:cNvPr id="8" name="Graphic 8" descr="Man with kid with solid fill">
            <a:extLst>
              <a:ext uri="{FF2B5EF4-FFF2-40B4-BE49-F238E27FC236}">
                <a16:creationId xmlns:a16="http://schemas.microsoft.com/office/drawing/2014/main" id="{DE620D14-772B-4957-A854-42E05CE67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7441" y="5344064"/>
            <a:ext cx="1503871" cy="1489494"/>
          </a:xfrm>
          <a:prstGeom prst="rect">
            <a:avLst/>
          </a:prstGeom>
        </p:spPr>
      </p:pic>
      <p:pic>
        <p:nvPicPr>
          <p:cNvPr id="9" name="Graphic 9" descr="Universal access with solid fill">
            <a:extLst>
              <a:ext uri="{FF2B5EF4-FFF2-40B4-BE49-F238E27FC236}">
                <a16:creationId xmlns:a16="http://schemas.microsoft.com/office/drawing/2014/main" id="{3810A37F-6184-4F62-AF63-D8522FE85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8875" y="5114026"/>
            <a:ext cx="2021455" cy="1963946"/>
          </a:xfrm>
          <a:prstGeom prst="rect">
            <a:avLst/>
          </a:prstGeom>
        </p:spPr>
      </p:pic>
      <p:pic>
        <p:nvPicPr>
          <p:cNvPr id="10" name="Graphic 10" descr="Children with solid fill">
            <a:extLst>
              <a:ext uri="{FF2B5EF4-FFF2-40B4-BE49-F238E27FC236}">
                <a16:creationId xmlns:a16="http://schemas.microsoft.com/office/drawing/2014/main" id="{A6727018-EB27-4874-9A0E-65D1983956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10422" y="5444705"/>
            <a:ext cx="1733909" cy="1733909"/>
          </a:xfrm>
          <a:prstGeom prst="rect">
            <a:avLst/>
          </a:prstGeom>
        </p:spPr>
      </p:pic>
      <p:pic>
        <p:nvPicPr>
          <p:cNvPr id="11" name="Graphic 11" descr="Hero Female with solid fill">
            <a:extLst>
              <a:ext uri="{FF2B5EF4-FFF2-40B4-BE49-F238E27FC236}">
                <a16:creationId xmlns:a16="http://schemas.microsoft.com/office/drawing/2014/main" id="{7CD08FCD-0D15-45D4-BA24-4EF8552B3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12497" y="4927121"/>
            <a:ext cx="1216324" cy="1173192"/>
          </a:xfrm>
          <a:prstGeom prst="rect">
            <a:avLst/>
          </a:prstGeom>
        </p:spPr>
      </p:pic>
      <p:pic>
        <p:nvPicPr>
          <p:cNvPr id="12" name="Graphic 12" descr="Two women with solid fill">
            <a:extLst>
              <a:ext uri="{FF2B5EF4-FFF2-40B4-BE49-F238E27FC236}">
                <a16:creationId xmlns:a16="http://schemas.microsoft.com/office/drawing/2014/main" id="{00FB7FA5-51AC-4BD8-BA82-DB0B15C20C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08876" y="5444706"/>
            <a:ext cx="1345720" cy="1374475"/>
          </a:xfrm>
          <a:prstGeom prst="rect">
            <a:avLst/>
          </a:prstGeom>
        </p:spPr>
      </p:pic>
      <p:pic>
        <p:nvPicPr>
          <p:cNvPr id="13" name="Graphic 13" descr="Two Men with solid fill">
            <a:extLst>
              <a:ext uri="{FF2B5EF4-FFF2-40B4-BE49-F238E27FC236}">
                <a16:creationId xmlns:a16="http://schemas.microsoft.com/office/drawing/2014/main" id="{753FE9FB-D85D-458D-8CBB-240F12603B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10309" y="5329686"/>
            <a:ext cx="1417607" cy="1475116"/>
          </a:xfrm>
          <a:prstGeom prst="rect">
            <a:avLst/>
          </a:prstGeom>
        </p:spPr>
      </p:pic>
      <p:pic>
        <p:nvPicPr>
          <p:cNvPr id="14" name="Graphic 14" descr="Person in wheelchair with solid fill">
            <a:extLst>
              <a:ext uri="{FF2B5EF4-FFF2-40B4-BE49-F238E27FC236}">
                <a16:creationId xmlns:a16="http://schemas.microsoft.com/office/drawing/2014/main" id="{250B106B-5462-464D-86B4-3F0DD4D965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76914" y="591915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d8ed51b71_0_171" title="SCSD Telepractice Confidentiality Agreement"/>
          <p:cNvSpPr txBox="1">
            <a:spLocks noGrp="1"/>
          </p:cNvSpPr>
          <p:nvPr>
            <p:ph type="body" idx="1"/>
          </p:nvPr>
        </p:nvSpPr>
        <p:spPr>
          <a:xfrm>
            <a:off x="1055075" y="1763400"/>
            <a:ext cx="10596000" cy="4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CA" sz="2200"/>
              <a:t>Consider a Student Confidentiality Agreement</a:t>
            </a:r>
            <a:endParaRPr sz="2200"/>
          </a:p>
          <a:p>
            <a: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</a:pPr>
            <a:r>
              <a:rPr lang="en-CA">
                <a:solidFill>
                  <a:schemeClr val="dk1"/>
                </a:solidFill>
              </a:rPr>
              <a:t>Must have a secure &amp; private space to work in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>
                <a:solidFill>
                  <a:schemeClr val="dk1"/>
                </a:solidFill>
              </a:rPr>
              <a:t>Must not save personal client information on own devices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556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CA" sz="2200"/>
              <a:t>Management of client files/client information</a:t>
            </a:r>
            <a:endParaRPr sz="2200"/>
          </a:p>
          <a:p>
            <a: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Secure drive (e.g., D2, OneDrive for Business) for client files/charting</a:t>
            </a:r>
            <a:endParaRPr/>
          </a:p>
          <a:p>
            <a:pPr marL="914400" lvl="1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Alternatively: </a:t>
            </a:r>
            <a:endParaRPr/>
          </a:p>
          <a:p>
            <a:pPr marL="1371600" lvl="2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CA"/>
              <a:t>Send confidential documents over secure email platform with password protection.</a:t>
            </a:r>
            <a:endParaRPr/>
          </a:p>
          <a:p>
            <a:pPr marL="1371600" lvl="2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CA"/>
              <a:t>Have students use pseudonyms or initials when documenting in a non-secure space (e.g., Google Drive).</a:t>
            </a:r>
            <a:endParaRPr/>
          </a:p>
          <a:p>
            <a:pPr marL="914400" lvl="1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 b="1"/>
              <a:t>Check with your own IT department</a:t>
            </a:r>
            <a:endParaRPr b="1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1440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  <p:sp>
        <p:nvSpPr>
          <p:cNvPr id="209" name="Google Shape;209;gad8ed51b71_0_171"/>
          <p:cNvSpPr txBox="1">
            <a:spLocks noGrp="1"/>
          </p:cNvSpPr>
          <p:nvPr>
            <p:ph type="title"/>
          </p:nvPr>
        </p:nvSpPr>
        <p:spPr>
          <a:xfrm>
            <a:off x="12954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CA"/>
              <a:t>Confidentiality</a:t>
            </a:r>
            <a:endParaRPr/>
          </a:p>
        </p:txBody>
      </p:sp>
      <p:pic>
        <p:nvPicPr>
          <p:cNvPr id="3" name="Graphic 3" descr="Lock with solid fill">
            <a:extLst>
              <a:ext uri="{FF2B5EF4-FFF2-40B4-BE49-F238E27FC236}">
                <a16:creationId xmlns:a16="http://schemas.microsoft.com/office/drawing/2014/main" id="{BD9D07F5-0038-44B4-8DE4-98AF9419D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5743" y="283029"/>
            <a:ext cx="1491342" cy="1480457"/>
          </a:xfrm>
          <a:prstGeom prst="rect">
            <a:avLst/>
          </a:prstGeom>
        </p:spPr>
      </p:pic>
      <p:pic>
        <p:nvPicPr>
          <p:cNvPr id="4" name="Graphic 4" descr="Key with solid fill">
            <a:extLst>
              <a:ext uri="{FF2B5EF4-FFF2-40B4-BE49-F238E27FC236}">
                <a16:creationId xmlns:a16="http://schemas.microsoft.com/office/drawing/2014/main" id="{28BB80BD-BDC4-4BC9-A6D5-82B1D609E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5372" y="130628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41977c12d_1_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Technology</a:t>
            </a:r>
            <a:endParaRPr/>
          </a:p>
        </p:txBody>
      </p:sp>
      <p:sp>
        <p:nvSpPr>
          <p:cNvPr id="217" name="Google Shape;217;g541977c12d_1_0"/>
          <p:cNvSpPr txBox="1">
            <a:spLocks noGrp="1"/>
          </p:cNvSpPr>
          <p:nvPr>
            <p:ph type="body" idx="1"/>
          </p:nvPr>
        </p:nvSpPr>
        <p:spPr>
          <a:xfrm>
            <a:off x="1371600" y="1770400"/>
            <a:ext cx="9601200" cy="4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Students must have reliable internet connection and technology (computer, webcam, microphone). </a:t>
            </a:r>
            <a:endParaRPr/>
          </a:p>
          <a:p>
            <a:pPr marL="4572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University programs may have supports in place for their students.</a:t>
            </a:r>
            <a:endParaRPr/>
          </a:p>
          <a:p>
            <a:pPr marL="4572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Technological problems do occur so back-up plans are important.</a:t>
            </a:r>
            <a:endParaRPr/>
          </a:p>
          <a:p>
            <a:pPr marL="914400" lvl="1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Telephone connection in case of audio problems </a:t>
            </a:r>
            <a:endParaRPr/>
          </a:p>
          <a:p>
            <a:pPr marL="914400" lvl="1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Back-up device in case of problems with computer/tablet</a:t>
            </a:r>
            <a:endParaRPr/>
          </a:p>
          <a:p>
            <a:pPr marL="914400" lvl="1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Data in case of problems with internet/wi-fi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3" descr="Web cam with solid fill">
            <a:extLst>
              <a:ext uri="{FF2B5EF4-FFF2-40B4-BE49-F238E27FC236}">
                <a16:creationId xmlns:a16="http://schemas.microsoft.com/office/drawing/2014/main" id="{234AF6EB-4C90-495A-96F0-4BDAF2387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0" y="228600"/>
            <a:ext cx="1469571" cy="1480457"/>
          </a:xfrm>
          <a:prstGeom prst="rect">
            <a:avLst/>
          </a:prstGeom>
        </p:spPr>
      </p:pic>
      <p:pic>
        <p:nvPicPr>
          <p:cNvPr id="4" name="Graphic 4" descr="Laptop with solid fill">
            <a:extLst>
              <a:ext uri="{FF2B5EF4-FFF2-40B4-BE49-F238E27FC236}">
                <a16:creationId xmlns:a16="http://schemas.microsoft.com/office/drawing/2014/main" id="{8A30CDC6-C042-4C87-AF93-A085AF685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6115" y="609600"/>
            <a:ext cx="1469571" cy="14804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Libre Franklin"/>
              <a:buNone/>
            </a:pPr>
            <a:r>
              <a:rPr lang="en-CA" sz="3959" b="1"/>
              <a:t>How to “tele-supervise”</a:t>
            </a:r>
            <a:br>
              <a:rPr lang="en-CA" sz="3959"/>
            </a:br>
            <a:br>
              <a:rPr lang="en-CA" sz="3959"/>
            </a:br>
            <a:endParaRPr sz="3959"/>
          </a:p>
        </p:txBody>
      </p:sp>
      <p:sp>
        <p:nvSpPr>
          <p:cNvPr id="223" name="Google Shape;223;p7"/>
          <p:cNvSpPr txBox="1">
            <a:spLocks noGrp="1"/>
          </p:cNvSpPr>
          <p:nvPr>
            <p:ph type="body" idx="1"/>
          </p:nvPr>
        </p:nvSpPr>
        <p:spPr>
          <a:xfrm>
            <a:off x="1371600" y="2873025"/>
            <a:ext cx="9601200" cy="21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br>
              <a:rPr lang="en-CA" i="1"/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i="1"/>
          </a:p>
        </p:txBody>
      </p:sp>
      <p:sp>
        <p:nvSpPr>
          <p:cNvPr id="225" name="Google Shape;225;p7"/>
          <p:cNvSpPr/>
          <p:nvPr/>
        </p:nvSpPr>
        <p:spPr>
          <a:xfrm>
            <a:off x="1207850" y="3311400"/>
            <a:ext cx="2888100" cy="101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Planning </a:t>
            </a:r>
            <a:endParaRPr sz="2000" b="1" i="0" u="none" strike="noStrike" cap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(before)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4651951" y="3311400"/>
            <a:ext cx="2888100" cy="101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Teaching/Supervising (during)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8096050" y="3311400"/>
            <a:ext cx="2888100" cy="101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Evaluating/debriefing (after)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1848450" y="5043950"/>
            <a:ext cx="849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i="1">
                <a:latin typeface="Libre Franklin"/>
                <a:ea typeface="Libre Franklin"/>
                <a:cs typeface="Libre Franklin"/>
                <a:sym typeface="Libre Franklin"/>
              </a:rPr>
              <a:t>Factor in extra time</a:t>
            </a:r>
            <a:endParaRPr sz="2000" i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8023125" y="5105950"/>
            <a:ext cx="1740300" cy="22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"/>
          <p:cNvSpPr/>
          <p:nvPr/>
        </p:nvSpPr>
        <p:spPr>
          <a:xfrm flipH="1">
            <a:off x="2477725" y="5179700"/>
            <a:ext cx="1740300" cy="22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CA"/>
              <a:t>Planning</a:t>
            </a:r>
            <a:endParaRPr/>
          </a:p>
        </p:txBody>
      </p:sp>
      <p:sp>
        <p:nvSpPr>
          <p:cNvPr id="236" name="Google Shape;236;p8"/>
          <p:cNvSpPr txBox="1">
            <a:spLocks noGrp="1"/>
          </p:cNvSpPr>
          <p:nvPr>
            <p:ph type="body" idx="1"/>
          </p:nvPr>
        </p:nvSpPr>
        <p:spPr>
          <a:xfrm>
            <a:off x="1371600" y="1866425"/>
            <a:ext cx="9601200" cy="47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CA" sz="2600"/>
              <a:t>1. Orient learner</a:t>
            </a:r>
            <a:endParaRPr sz="2600"/>
          </a:p>
          <a:p>
            <a:pPr marL="457200" lvl="0" indent="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>
              <a:spcBef>
                <a:spcPts val="700"/>
              </a:spcBef>
              <a:buChar char="●"/>
            </a:pPr>
            <a:r>
              <a:rPr lang="en-CA"/>
              <a:t>If student will be engaging in </a:t>
            </a:r>
            <a:r>
              <a:rPr lang="en-CA" err="1"/>
              <a:t>telepractice</a:t>
            </a:r>
            <a:r>
              <a:rPr lang="en-CA"/>
              <a:t>, verify level of experience. </a:t>
            </a:r>
          </a:p>
          <a:p>
            <a:pPr marL="114300" indent="0">
              <a:spcBef>
                <a:spcPts val="700"/>
              </a:spcBef>
              <a:buNone/>
            </a:pPr>
            <a:endParaRPr lang="en-CA"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Orient your student to:</a:t>
            </a:r>
            <a:endParaRPr/>
          </a:p>
          <a:p>
            <a:pPr marL="914400" lvl="1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the </a:t>
            </a:r>
            <a:r>
              <a:rPr lang="en-CA" err="1"/>
              <a:t>telepractice</a:t>
            </a:r>
            <a:r>
              <a:rPr lang="en-CA"/>
              <a:t> platform used in your workplace</a:t>
            </a:r>
            <a:endParaRPr/>
          </a:p>
          <a:p>
            <a:pPr marL="914400" lvl="1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the features you typically use with your clientele</a:t>
            </a:r>
            <a:endParaRPr/>
          </a:p>
          <a:p>
            <a:pPr marL="914400" lvl="1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your workplace and colleagues</a:t>
            </a:r>
            <a:endParaRPr/>
          </a:p>
          <a:p>
            <a:pPr marL="4572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CA">
              <a:solidFill>
                <a:srgbClr val="00B050"/>
              </a:solidFill>
            </a:endParaRPr>
          </a:p>
        </p:txBody>
      </p:sp>
      <p:pic>
        <p:nvPicPr>
          <p:cNvPr id="3" name="Graphic 3" descr="Daily calendar with solid fill">
            <a:extLst>
              <a:ext uri="{FF2B5EF4-FFF2-40B4-BE49-F238E27FC236}">
                <a16:creationId xmlns:a16="http://schemas.microsoft.com/office/drawing/2014/main" id="{FF56AEE5-4B3D-4668-B9C9-91A76B351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4514" y="10886"/>
            <a:ext cx="2155371" cy="21553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CA"/>
              <a:t>Planning</a:t>
            </a:r>
            <a:endParaRPr/>
          </a:p>
        </p:txBody>
      </p:sp>
      <p:sp>
        <p:nvSpPr>
          <p:cNvPr id="236" name="Google Shape;236;p8"/>
          <p:cNvSpPr txBox="1">
            <a:spLocks noGrp="1"/>
          </p:cNvSpPr>
          <p:nvPr>
            <p:ph type="body" idx="1"/>
          </p:nvPr>
        </p:nvSpPr>
        <p:spPr>
          <a:xfrm>
            <a:off x="1371600" y="1866425"/>
            <a:ext cx="9601200" cy="47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CA" sz="2600" dirty="0"/>
              <a:t>1. Orient learner cont'd</a:t>
            </a:r>
            <a:endParaRPr sz="2600" dirty="0"/>
          </a:p>
          <a:p>
            <a:pPr marL="457200" lvl="0" indent="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i="0" dirty="0"/>
              <a:t>Consider providing a little more time for observation than you usually would</a:t>
            </a:r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CA"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dirty="0">
                <a:solidFill>
                  <a:schemeClr val="tx1"/>
                </a:solidFill>
              </a:rPr>
              <a:t>Inform your student about how you adapted/changed your practice for the clients you see via </a:t>
            </a:r>
            <a:r>
              <a:rPr lang="en-CA" dirty="0" err="1">
                <a:solidFill>
                  <a:schemeClr val="tx1"/>
                </a:solidFill>
              </a:rPr>
              <a:t>telepractice</a:t>
            </a:r>
            <a:r>
              <a:rPr lang="en-CA" dirty="0">
                <a:solidFill>
                  <a:schemeClr val="tx1"/>
                </a:solidFill>
              </a:rPr>
              <a:t> </a:t>
            </a:r>
          </a:p>
          <a:p>
            <a:pPr lvl="1" indent="-383540">
              <a:lnSpc>
                <a:spcPct val="84000"/>
              </a:lnSpc>
              <a:spcBef>
                <a:spcPts val="700"/>
              </a:spcBef>
              <a:buFont typeface="Libre Franklin,Sans-Serif"/>
              <a:buChar char="●"/>
            </a:pPr>
            <a:r>
              <a:rPr lang="en-CA" dirty="0">
                <a:solidFill>
                  <a:schemeClr val="tx1"/>
                </a:solidFill>
              </a:rPr>
              <a:t>Setup of your sessions (e.g., Length/organization of sessions)</a:t>
            </a:r>
          </a:p>
          <a:p>
            <a:pPr lvl="1" indent="-383540">
              <a:lnSpc>
                <a:spcPct val="84000"/>
              </a:lnSpc>
              <a:spcBef>
                <a:spcPts val="700"/>
              </a:spcBef>
              <a:buFont typeface="Libre Franklin,Sans-Serif"/>
              <a:buChar char="●"/>
            </a:pPr>
            <a:r>
              <a:rPr lang="en-CA" dirty="0">
                <a:solidFill>
                  <a:schemeClr val="tx1"/>
                </a:solidFill>
              </a:rPr>
              <a:t>Clinical activities  (e.g., Test &amp; material selection) </a:t>
            </a:r>
          </a:p>
          <a:p>
            <a:pPr lvl="1" indent="-383540">
              <a:lnSpc>
                <a:spcPct val="84000"/>
              </a:lnSpc>
              <a:spcBef>
                <a:spcPts val="700"/>
              </a:spcBef>
              <a:buFont typeface="Libre Franklin,Sans-Serif"/>
              <a:buChar char="●"/>
            </a:pPr>
            <a:r>
              <a:rPr lang="en-CA" dirty="0">
                <a:solidFill>
                  <a:schemeClr val="tx1"/>
                </a:solidFill>
              </a:rPr>
              <a:t>Interpersonal Skills (e.g., Frequency of check-ins with patient on understanding) </a:t>
            </a:r>
          </a:p>
          <a:p>
            <a:pPr lvl="1" indent="-383540">
              <a:lnSpc>
                <a:spcPct val="84000"/>
              </a:lnSpc>
              <a:spcBef>
                <a:spcPts val="700"/>
              </a:spcBef>
              <a:buFont typeface="Libre Franklin,Sans-Serif"/>
              <a:buChar char="●"/>
            </a:pPr>
            <a:r>
              <a:rPr lang="en-CA" dirty="0">
                <a:solidFill>
                  <a:schemeClr val="tx1"/>
                </a:solidFill>
              </a:rPr>
              <a:t>Selection of client  (e.g., Less direct services for clients aged 0-3, but increased coaching services) </a:t>
            </a:r>
          </a:p>
          <a:p>
            <a:pPr>
              <a:spcBef>
                <a:spcPts val="0"/>
              </a:spcBef>
              <a:buChar char="●"/>
            </a:pPr>
            <a:endParaRPr lang="en-CA" dirty="0">
              <a:solidFill>
                <a:srgbClr val="00B050"/>
              </a:solidFill>
            </a:endParaRPr>
          </a:p>
          <a:p>
            <a:pPr indent="0">
              <a:spcBef>
                <a:spcPts val="1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9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ef99d8821_0_7"/>
          <p:cNvSpPr txBox="1">
            <a:spLocks noGrp="1"/>
          </p:cNvSpPr>
          <p:nvPr>
            <p:ph type="title"/>
          </p:nvPr>
        </p:nvSpPr>
        <p:spPr>
          <a:xfrm>
            <a:off x="1295400" y="506225"/>
            <a:ext cx="9601200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Introductions</a:t>
            </a:r>
            <a:endParaRPr/>
          </a:p>
        </p:txBody>
      </p:sp>
      <p:pic>
        <p:nvPicPr>
          <p:cNvPr id="113" name="Google Shape;113;gaef99d8821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8725" y="1999500"/>
            <a:ext cx="2594625" cy="28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aef99d8821_0_7"/>
          <p:cNvSpPr txBox="1"/>
          <p:nvPr/>
        </p:nvSpPr>
        <p:spPr>
          <a:xfrm>
            <a:off x="1295400" y="3466425"/>
            <a:ext cx="31128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5" name="Google Shape;115;gaef99d8821_0_7"/>
          <p:cNvSpPr txBox="1"/>
          <p:nvPr/>
        </p:nvSpPr>
        <p:spPr>
          <a:xfrm>
            <a:off x="1214775" y="4976525"/>
            <a:ext cx="4556100" cy="12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22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Mariska Burger, SLP</a:t>
            </a:r>
            <a:endParaRPr sz="22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>
              <a:buSzPts val="1200"/>
            </a:pPr>
            <a:r>
              <a:rPr lang="en-CA" sz="2200">
                <a:latin typeface="Libre Franklin"/>
                <a:ea typeface="Libre Franklin"/>
                <a:cs typeface="Libre Franklin"/>
              </a:rPr>
              <a:t>Faculty Lecturer</a:t>
            </a:r>
            <a:endParaRPr lang="en-CA" sz="22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22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Supervision &amp; Special Projects</a:t>
            </a:r>
            <a:endParaRPr sz="22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gaef99d8821_0_7"/>
          <p:cNvSpPr txBox="1"/>
          <p:nvPr/>
        </p:nvSpPr>
        <p:spPr>
          <a:xfrm>
            <a:off x="6438500" y="4976525"/>
            <a:ext cx="46710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22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Lauren Tittley, SLP</a:t>
            </a:r>
            <a:endParaRPr sz="22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22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Faculty Lecturer</a:t>
            </a:r>
            <a:endParaRPr sz="22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22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Supervision &amp; Special Projects</a:t>
            </a:r>
            <a:endParaRPr sz="22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C993EA0-EABE-4AD5-8305-BBF05FC96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543" y="1501855"/>
            <a:ext cx="2743200" cy="34672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>
            <a:spLocks noGrp="1"/>
          </p:cNvSpPr>
          <p:nvPr>
            <p:ph type="title"/>
          </p:nvPr>
        </p:nvSpPr>
        <p:spPr>
          <a:xfrm>
            <a:off x="1371600" y="38637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CA"/>
              <a:t>Planning</a:t>
            </a:r>
            <a:endParaRPr/>
          </a:p>
        </p:txBody>
      </p:sp>
      <p:sp>
        <p:nvSpPr>
          <p:cNvPr id="243" name="Google Shape;243;p9"/>
          <p:cNvSpPr txBox="1">
            <a:spLocks noGrp="1"/>
          </p:cNvSpPr>
          <p:nvPr>
            <p:ph type="body" idx="1"/>
          </p:nvPr>
        </p:nvSpPr>
        <p:spPr>
          <a:xfrm>
            <a:off x="1371600" y="1281700"/>
            <a:ext cx="9748800" cy="45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endParaRPr lang="en-CA" sz="2600" dirty="0"/>
          </a:p>
          <a:p>
            <a:pPr marL="0" indent="0">
              <a:spcBef>
                <a:spcPts val="0"/>
              </a:spcBef>
              <a:buSzPts val="2000"/>
              <a:buNone/>
            </a:pPr>
            <a:r>
              <a:rPr lang="en-CA" sz="2600" dirty="0"/>
              <a:t>2. Discuss access to assessment and treatment materials</a:t>
            </a:r>
            <a:endParaRPr lang="en-US" sz="2600" dirty="0"/>
          </a:p>
          <a:p>
            <a:pPr marL="0" indent="0">
              <a:spcBef>
                <a:spcPts val="0"/>
              </a:spcBef>
              <a:buSzPts val="2000"/>
              <a:buNone/>
            </a:pPr>
            <a:endParaRPr lang="en-CA" sz="2600" i="1" dirty="0"/>
          </a:p>
          <a:p>
            <a:pPr marL="171450" indent="-383540">
              <a:spcBef>
                <a:spcPts val="700"/>
              </a:spcBef>
              <a:buFont typeface="Libre Franklin,Sans-Serif"/>
              <a:buChar char="●"/>
            </a:pPr>
            <a:r>
              <a:rPr lang="en-CA" dirty="0"/>
              <a:t>Physical and digital materials, particularly if student is off-site.</a:t>
            </a:r>
            <a:endParaRPr lang="en-US" dirty="0"/>
          </a:p>
          <a:p>
            <a:pPr marL="171450" indent="-383540">
              <a:spcBef>
                <a:spcPts val="700"/>
              </a:spcBef>
              <a:buFont typeface="Libre Franklin,Sans-Serif"/>
              <a:buChar char="●"/>
            </a:pPr>
            <a:r>
              <a:rPr lang="en-CA" dirty="0"/>
              <a:t>Check if the student has access to digital materials through their university.</a:t>
            </a:r>
            <a:endParaRPr lang="en-US" dirty="0"/>
          </a:p>
          <a:p>
            <a:pPr marL="171450" indent="-383540">
              <a:spcBef>
                <a:spcPts val="700"/>
              </a:spcBef>
              <a:buFont typeface="Libre Franklin,Sans-Serif"/>
              <a:buChar char="●"/>
            </a:pPr>
            <a:r>
              <a:rPr lang="en-CA" dirty="0"/>
              <a:t>Encourage students to find free online materials.</a:t>
            </a:r>
            <a:endParaRPr lang="en-US" dirty="0"/>
          </a:p>
          <a:p>
            <a:pPr marL="171450" indent="-383540">
              <a:spcBef>
                <a:spcPts val="700"/>
              </a:spcBef>
              <a:buFont typeface="Libre Franklin,Sans-Serif"/>
              <a:buChar char="●"/>
            </a:pPr>
            <a:r>
              <a:rPr lang="en-CA" dirty="0"/>
              <a:t>Students are fantastic at creating novel digital materials!</a:t>
            </a:r>
            <a:endParaRPr lang="en-US" dirty="0"/>
          </a:p>
          <a:p>
            <a:pPr marL="0" indent="0">
              <a:spcBef>
                <a:spcPts val="0"/>
              </a:spcBef>
              <a:buSzPts val="2000"/>
              <a:buNone/>
            </a:pPr>
            <a:endParaRPr lang="en-CA" sz="2600" dirty="0"/>
          </a:p>
          <a:p>
            <a:pPr marL="0" indent="0">
              <a:spcBef>
                <a:spcPts val="0"/>
              </a:spcBef>
              <a:buSzPts val="2000"/>
              <a:buNone/>
            </a:pPr>
            <a:endParaRPr lang="en-CA" sz="2600" dirty="0"/>
          </a:p>
          <a:p>
            <a:pPr marL="0" indent="0">
              <a:spcBef>
                <a:spcPts val="0"/>
              </a:spcBef>
              <a:buNone/>
            </a:pPr>
            <a:r>
              <a:rPr lang="en-CA" sz="2600" dirty="0"/>
              <a:t>3. Review documentation practices</a:t>
            </a:r>
            <a:endParaRPr lang="en-CA" dirty="0"/>
          </a:p>
          <a:p>
            <a:pPr mar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400" dirty="0"/>
          </a:p>
          <a:p>
            <a:pPr marL="530225" lvl="1" indent="0">
              <a:spcBef>
                <a:spcPts val="700"/>
              </a:spcBef>
              <a:buSzPts val="2000"/>
              <a:buNone/>
            </a:pPr>
            <a:endParaRPr lang="en-US" dirty="0"/>
          </a:p>
          <a:p>
            <a:pPr marL="383540" indent="-256540">
              <a:spcBef>
                <a:spcPts val="1200"/>
              </a:spcBef>
              <a:buSzPts val="20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d8ed51b71_0_16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CA"/>
              <a:t>Planning</a:t>
            </a:r>
            <a:endParaRPr/>
          </a:p>
        </p:txBody>
      </p:sp>
      <p:sp>
        <p:nvSpPr>
          <p:cNvPr id="256" name="Google Shape;256;gad8ed51b71_0_165"/>
          <p:cNvSpPr txBox="1">
            <a:spLocks noGrp="1"/>
          </p:cNvSpPr>
          <p:nvPr>
            <p:ph type="body" idx="1"/>
          </p:nvPr>
        </p:nvSpPr>
        <p:spPr>
          <a:xfrm>
            <a:off x="1371600" y="1872525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2600"/>
              <a:t>4. Organize logistics</a:t>
            </a:r>
            <a:endParaRPr sz="2600"/>
          </a:p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600"/>
          </a:p>
          <a:p>
            <a:pPr marL="457200" lvl="0" indent="-34290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Exchange phone numbers</a:t>
            </a:r>
            <a:endParaRPr/>
          </a:p>
          <a:p>
            <a:pPr marL="4572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Book specific times for case discussions and feedback</a:t>
            </a:r>
            <a:endParaRPr/>
          </a:p>
          <a:p>
            <a:pPr marL="4572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Think about breaks to go to the bathroom, screen breaks, sufficient time between session to get set up for new client, etc.</a:t>
            </a:r>
            <a:endParaRPr/>
          </a:p>
          <a:p>
            <a:pPr marL="4572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>
              <a:lnSpc>
                <a:spcPct val="84000"/>
              </a:lnSpc>
              <a:spcBef>
                <a:spcPts val="0"/>
              </a:spcBef>
              <a:buChar char="●"/>
            </a:pPr>
            <a:r>
              <a:rPr lang="en-CA" i="1" err="1">
                <a:solidFill>
                  <a:schemeClr val="dk1"/>
                </a:solidFill>
              </a:rPr>
              <a:t>Telesupervision</a:t>
            </a:r>
            <a:r>
              <a:rPr lang="en-CA" i="1">
                <a:solidFill>
                  <a:schemeClr val="dk1"/>
                </a:solidFill>
              </a:rPr>
              <a:t> doesn't mean being online all day. </a:t>
            </a:r>
            <a:r>
              <a:rPr lang="en-CA" i="1">
                <a:solidFill>
                  <a:srgbClr val="FFC000"/>
                </a:solidFill>
              </a:rPr>
              <a:t> 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CA"/>
              <a:t>	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d8ed51b71_0_26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CA"/>
              <a:t>Planning</a:t>
            </a:r>
            <a:endParaRPr/>
          </a:p>
        </p:txBody>
      </p:sp>
      <p:sp>
        <p:nvSpPr>
          <p:cNvPr id="269" name="Google Shape;269;gad8ed51b71_0_262"/>
          <p:cNvSpPr txBox="1">
            <a:spLocks noGrp="1"/>
          </p:cNvSpPr>
          <p:nvPr>
            <p:ph type="body" idx="1"/>
          </p:nvPr>
        </p:nvSpPr>
        <p:spPr>
          <a:xfrm>
            <a:off x="1371600" y="1744200"/>
            <a:ext cx="9765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84000"/>
              </a:lnSpc>
              <a:spcBef>
                <a:spcPts val="1200"/>
              </a:spcBef>
              <a:buSzPts val="2000"/>
              <a:buNone/>
            </a:pPr>
            <a:r>
              <a:rPr lang="en-CA" sz="2600"/>
              <a:t>5. Create a positive learning environment</a:t>
            </a:r>
            <a:endParaRPr sz="2600"/>
          </a:p>
          <a:p>
            <a:pPr marL="457200" lvl="0" indent="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83540" lvl="0" indent="-38354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en-CA"/>
              <a:t>Clarify expectations</a:t>
            </a:r>
            <a:endParaRPr/>
          </a:p>
          <a:p>
            <a:pPr marL="914400" lvl="1" indent="-38354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Discuss student’s experience with </a:t>
            </a:r>
            <a:r>
              <a:rPr lang="en-CA" err="1"/>
              <a:t>telepractice</a:t>
            </a:r>
            <a:r>
              <a:rPr lang="en-CA"/>
              <a:t>.</a:t>
            </a:r>
            <a:endParaRPr/>
          </a:p>
          <a:p>
            <a:pPr marL="914400" lvl="1" indent="-38354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Discuss goals of the placement &amp; consider adding some relating specifically to </a:t>
            </a:r>
            <a:r>
              <a:rPr lang="en-CA" err="1"/>
              <a:t>telepractice</a:t>
            </a:r>
            <a:r>
              <a:rPr lang="en-CA"/>
              <a:t>.</a:t>
            </a:r>
            <a:endParaRPr/>
          </a:p>
          <a:p>
            <a:pPr marL="914400" lvl="1" indent="-38354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Consider possible impact of </a:t>
            </a:r>
            <a:r>
              <a:rPr lang="en-CA" err="1"/>
              <a:t>telepractice</a:t>
            </a:r>
            <a:r>
              <a:rPr lang="en-CA"/>
              <a:t> on clinical skills.</a:t>
            </a:r>
            <a:endParaRPr/>
          </a:p>
          <a:p>
            <a:pPr marL="914400" lvl="1" indent="-38354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Regularly check in/review expectations.</a:t>
            </a:r>
            <a:endParaRPr/>
          </a:p>
          <a:p>
            <a:pPr marL="457200" lvl="0" indent="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83540" lvl="0" indent="-38354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en-CA"/>
              <a:t>Build rapport (must be done more intentionally) </a:t>
            </a:r>
            <a:endParaRPr/>
          </a:p>
          <a:p>
            <a:pPr marL="914400" lvl="1" indent="-38354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“Virtual coffee breaks” to get to know each other.</a:t>
            </a:r>
            <a:endParaRPr/>
          </a:p>
          <a:p>
            <a:pPr marL="914400" lvl="1" indent="-38354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Introduce students to your team if possible.</a:t>
            </a:r>
            <a:endParaRPr/>
          </a:p>
          <a:p>
            <a:pPr marL="914400" lvl="1" indent="-38354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If possible, arrange an in-person meeting.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CA"/>
              <a:t>During: managing the session</a:t>
            </a:r>
            <a:endParaRPr/>
          </a:p>
        </p:txBody>
      </p:sp>
      <p:sp>
        <p:nvSpPr>
          <p:cNvPr id="275" name="Google Shape;275;p12"/>
          <p:cNvSpPr txBox="1">
            <a:spLocks noGrp="1"/>
          </p:cNvSpPr>
          <p:nvPr>
            <p:ph type="body" idx="1"/>
          </p:nvPr>
        </p:nvSpPr>
        <p:spPr>
          <a:xfrm>
            <a:off x="1371600" y="1397700"/>
            <a:ext cx="9601200" cy="5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i="1" dirty="0"/>
          </a:p>
          <a:p>
            <a:pPr marL="457200" lvl="0" indent="-3810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600" dirty="0"/>
              <a:t>Connect with your student(s)</a:t>
            </a:r>
          </a:p>
          <a:p>
            <a:pPr marL="4572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>
              <a:spcBef>
                <a:spcPts val="0"/>
              </a:spcBef>
              <a:buChar char="●"/>
            </a:pPr>
            <a:r>
              <a:rPr lang="en-US" dirty="0"/>
              <a:t>Review the session plan </a:t>
            </a:r>
            <a:r>
              <a:rPr lang="en-US" dirty="0">
                <a:solidFill>
                  <a:schemeClr val="tx1"/>
                </a:solidFill>
              </a:rPr>
              <a:t>and specify the expectations.</a:t>
            </a:r>
          </a:p>
          <a:p>
            <a:pPr lv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  <a:p>
            <a:pPr>
              <a:spcBef>
                <a:spcPts val="0"/>
              </a:spcBef>
              <a:buChar char="●"/>
            </a:pPr>
            <a:r>
              <a:rPr lang="en-US" dirty="0"/>
              <a:t>Verify technology and discuss troubleshooting plan. </a:t>
            </a:r>
          </a:p>
          <a:p>
            <a:pPr indent="0">
              <a:spcBef>
                <a:spcPts val="0"/>
              </a:spcBef>
              <a:buNone/>
            </a:pPr>
            <a:endParaRPr lang="en-US" dirty="0"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Discuss method of online feedback with student. </a:t>
            </a:r>
          </a:p>
          <a:p>
            <a:pPr marL="4572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>
              <a:spcBef>
                <a:spcPts val="0"/>
              </a:spcBef>
              <a:buChar char="●"/>
            </a:pPr>
            <a:endParaRPr lang="en-US" dirty="0"/>
          </a:p>
          <a:p>
            <a:pPr marL="4572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i="0" dirty="0"/>
          </a:p>
          <a:p>
            <a:pPr marL="91440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91440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45720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dirty="0"/>
          </a:p>
        </p:txBody>
      </p:sp>
      <p:pic>
        <p:nvPicPr>
          <p:cNvPr id="3" name="Graphic 3" descr="User with solid fill">
            <a:extLst>
              <a:ext uri="{FF2B5EF4-FFF2-40B4-BE49-F238E27FC236}">
                <a16:creationId xmlns:a16="http://schemas.microsoft.com/office/drawing/2014/main" id="{778A42C9-32F9-4B03-A763-A564BDFF0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772" y="1480457"/>
            <a:ext cx="1415142" cy="1415142"/>
          </a:xfrm>
          <a:prstGeom prst="rect">
            <a:avLst/>
          </a:prstGeom>
        </p:spPr>
      </p:pic>
      <p:pic>
        <p:nvPicPr>
          <p:cNvPr id="6" name="Graphic 3" descr="User with solid fill">
            <a:extLst>
              <a:ext uri="{FF2B5EF4-FFF2-40B4-BE49-F238E27FC236}">
                <a16:creationId xmlns:a16="http://schemas.microsoft.com/office/drawing/2014/main" id="{30DE0ABB-AFAB-418A-B9AE-ACA2915C9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2972" y="1719942"/>
            <a:ext cx="1415142" cy="14151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d8ed51b71_0_26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During: managing the session</a:t>
            </a:r>
            <a:endParaRPr/>
          </a:p>
        </p:txBody>
      </p:sp>
      <p:sp>
        <p:nvSpPr>
          <p:cNvPr id="282" name="Google Shape;282;gad8ed51b71_0_269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CA" sz="2600" dirty="0"/>
              <a:t>2. Connect with the client</a:t>
            </a:r>
            <a:endParaRPr sz="2600"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dirty="0"/>
              <a:t>Introduce yourself and your students (if first session).</a:t>
            </a:r>
            <a:endParaRPr dirty="0"/>
          </a:p>
          <a:p>
            <a:pPr marL="4572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>
              <a:spcBef>
                <a:spcPts val="0"/>
              </a:spcBef>
              <a:buChar char="●"/>
            </a:pPr>
            <a:r>
              <a:rPr lang="en-CA" dirty="0"/>
              <a:t>If you are observing and not actively participating, consider how you can limit distractions (e.g., turn off your camera and microphone.</a:t>
            </a:r>
            <a:endParaRPr dirty="0"/>
          </a:p>
          <a:p>
            <a:pPr marL="4572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>
              <a:spcBef>
                <a:spcPts val="0"/>
              </a:spcBef>
              <a:buChar char="●"/>
            </a:pPr>
            <a:r>
              <a:rPr lang="en-CA" dirty="0">
                <a:solidFill>
                  <a:schemeClr val="tx1"/>
                </a:solidFill>
              </a:rPr>
              <a:t>Consider ways to privately conference with you student (e.g., client in waiting room, private chat).</a:t>
            </a:r>
          </a:p>
          <a:p>
            <a:pPr marL="0" indent="0">
              <a:spcBef>
                <a:spcPts val="1200"/>
              </a:spcBef>
              <a:buNone/>
            </a:pPr>
            <a:endParaRPr lang="en-CA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Graphic 2" descr="Users with solid fill">
            <a:extLst>
              <a:ext uri="{FF2B5EF4-FFF2-40B4-BE49-F238E27FC236}">
                <a16:creationId xmlns:a16="http://schemas.microsoft.com/office/drawing/2014/main" id="{FFD6CDF7-FB47-43E5-A2A6-C284816C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5257" y="870857"/>
            <a:ext cx="2362199" cy="23621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4162ff931_0_1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CA"/>
              <a:t>During: managing the session</a:t>
            </a:r>
            <a:endParaRPr/>
          </a:p>
        </p:txBody>
      </p:sp>
      <p:sp>
        <p:nvSpPr>
          <p:cNvPr id="289" name="Google Shape;289;g54162ff931_0_10"/>
          <p:cNvSpPr txBox="1">
            <a:spLocks noGrp="1"/>
          </p:cNvSpPr>
          <p:nvPr>
            <p:ph type="body" idx="1"/>
          </p:nvPr>
        </p:nvSpPr>
        <p:spPr>
          <a:xfrm>
            <a:off x="1371600" y="1546775"/>
            <a:ext cx="9672600" cy="4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CA" sz="2600" dirty="0"/>
              <a:t>3. Your level of participation will vary. </a:t>
            </a:r>
            <a:endParaRPr sz="2600"/>
          </a:p>
          <a:p>
            <a:pPr>
              <a:spcBef>
                <a:spcPts val="1200"/>
              </a:spcBef>
              <a:buChar char="●"/>
            </a:pPr>
            <a:r>
              <a:rPr lang="en-CA" dirty="0"/>
              <a:t>As always, you may lead, co-lead, simply observe or supervise indirectly (not present).</a:t>
            </a:r>
            <a:endParaRPr dirty="0"/>
          </a:p>
          <a:p>
            <a:pPr marL="4572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indent="0">
              <a:spcBef>
                <a:spcPts val="1200"/>
              </a:spcBef>
              <a:buNone/>
            </a:pPr>
            <a:r>
              <a:rPr lang="en-CA" sz="2600" dirty="0"/>
              <a:t>4. Some clinical teaching strategies that transfer well to </a:t>
            </a:r>
            <a:r>
              <a:rPr lang="en-CA" sz="2600" dirty="0" err="1"/>
              <a:t>telesupervision</a:t>
            </a:r>
            <a:r>
              <a:rPr lang="en-CA" sz="2600" dirty="0"/>
              <a:t>:</a:t>
            </a:r>
          </a:p>
          <a:p>
            <a:pPr marL="285750" indent="-383540">
              <a:spcBef>
                <a:spcPts val="1200"/>
              </a:spcBef>
              <a:buFont typeface="Libre Franklin,Sans-Serif"/>
              <a:buChar char="●"/>
            </a:pPr>
            <a:r>
              <a:rPr lang="en-CA" dirty="0"/>
              <a:t>Priming</a:t>
            </a:r>
            <a:endParaRPr lang="en-US" dirty="0"/>
          </a:p>
          <a:p>
            <a:pPr marL="285750" indent="-383540">
              <a:spcBef>
                <a:spcPts val="1200"/>
              </a:spcBef>
              <a:buFont typeface="Libre Franklin,Sans-Serif"/>
              <a:buChar char="●"/>
            </a:pPr>
            <a:r>
              <a:rPr lang="en-CA" dirty="0"/>
              <a:t>Reflective Modeling  </a:t>
            </a:r>
            <a:endParaRPr lang="en-US" dirty="0"/>
          </a:p>
          <a:p>
            <a:pPr marL="285750" indent="-383540">
              <a:spcBef>
                <a:spcPts val="1200"/>
              </a:spcBef>
              <a:buFont typeface="Libre Franklin,Sans-Serif"/>
              <a:buChar char="●"/>
            </a:pPr>
            <a:r>
              <a:rPr lang="en-CA" dirty="0"/>
              <a:t>Teaching in the Patient’s Presence</a:t>
            </a:r>
            <a:endParaRPr lang="en-US" dirty="0"/>
          </a:p>
          <a:p>
            <a:pPr indent="0">
              <a:spcBef>
                <a:spcPts val="1200"/>
              </a:spcBef>
              <a:buNone/>
            </a:pPr>
            <a:endParaRPr lang="en-US" dirty="0"/>
          </a:p>
          <a:p>
            <a:pPr lv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CA"/>
          </a:p>
          <a:p>
            <a:pPr marL="0" indent="0">
              <a:spcBef>
                <a:spcPts val="1200"/>
              </a:spcBef>
              <a:buNone/>
            </a:pPr>
            <a:endParaRPr lang="en-CA" sz="2600" dirty="0"/>
          </a:p>
        </p:txBody>
      </p:sp>
      <p:sp>
        <p:nvSpPr>
          <p:cNvPr id="4" name="Google Shape;296;g54162ff931_0_0">
            <a:extLst>
              <a:ext uri="{FF2B5EF4-FFF2-40B4-BE49-F238E27FC236}">
                <a16:creationId xmlns:a16="http://schemas.microsoft.com/office/drawing/2014/main" id="{031CC2A4-C12F-4979-A327-243E097CA506}"/>
              </a:ext>
            </a:extLst>
          </p:cNvPr>
          <p:cNvSpPr txBox="1"/>
          <p:nvPr/>
        </p:nvSpPr>
        <p:spPr>
          <a:xfrm>
            <a:off x="6215041" y="5970625"/>
            <a:ext cx="552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rgbClr val="3F3F3F"/>
                </a:solidFill>
              </a:rPr>
              <a:t>Heidenreich et al., 2000</a:t>
            </a:r>
            <a:endParaRPr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"/>
          <p:cNvSpPr txBox="1">
            <a:spLocks noGrp="1"/>
          </p:cNvSpPr>
          <p:nvPr>
            <p:ph type="body" idx="1"/>
          </p:nvPr>
        </p:nvSpPr>
        <p:spPr>
          <a:xfrm>
            <a:off x="1371600" y="1693925"/>
            <a:ext cx="96012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83540" lvl="0" indent="-38354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CA" dirty="0"/>
              <a:t>Very similar to in-person placements!</a:t>
            </a:r>
            <a:endParaRPr dirty="0"/>
          </a:p>
          <a:p>
            <a:pPr marL="45720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CA" dirty="0"/>
              <a:t>Schedule time specifically for feedback &amp; case discussion.</a:t>
            </a:r>
            <a:endParaRPr dirty="0"/>
          </a:p>
          <a:p>
            <a:pPr marL="840740" lvl="1" indent="-383540">
              <a:spcBef>
                <a:spcPts val="1200"/>
              </a:spcBef>
              <a:buSzPts val="2000"/>
              <a:buChar char="●"/>
            </a:pPr>
            <a:r>
              <a:rPr lang="en-CA" dirty="0">
                <a:solidFill>
                  <a:schemeClr val="tx1"/>
                </a:solidFill>
              </a:rPr>
              <a:t>Involve your student in this planning</a:t>
            </a:r>
          </a:p>
          <a:p>
            <a:pPr marL="383540" indent="-383540">
              <a:spcBef>
                <a:spcPts val="1200"/>
              </a:spcBef>
              <a:buChar char="●"/>
            </a:pPr>
            <a:endParaRPr lang="en-CA" dirty="0"/>
          </a:p>
          <a:p>
            <a:pPr marL="383540" indent="-383540">
              <a:spcBef>
                <a:spcPts val="1200"/>
              </a:spcBef>
              <a:buChar char="●"/>
            </a:pPr>
            <a:r>
              <a:rPr lang="en-CA" dirty="0"/>
              <a:t>Discuss how students will spend their unsupervised time (e.g. prep, documentation etc.). </a:t>
            </a:r>
          </a:p>
          <a:p>
            <a:pPr marL="383540" indent="-383540">
              <a:spcBef>
                <a:spcPts val="1200"/>
              </a:spcBef>
              <a:buChar char="●"/>
            </a:pPr>
            <a:r>
              <a:rPr lang="en-CA" dirty="0"/>
              <a:t>Let students know when you are available between sessions and how they can contact you. </a:t>
            </a:r>
            <a:endParaRPr dirty="0"/>
          </a:p>
          <a:p>
            <a:pPr marL="38354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i="1" dirty="0"/>
          </a:p>
          <a:p>
            <a:pPr marL="38354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i="1"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/>
          </p:nvPr>
        </p:nvSpPr>
        <p:spPr>
          <a:xfrm>
            <a:off x="1371600" y="3142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CA">
                <a:solidFill>
                  <a:srgbClr val="000000"/>
                </a:solidFill>
              </a:rPr>
              <a:t>After: feedback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98CB855-2FF6-4108-AEA2-6590BDB866EE}"/>
              </a:ext>
            </a:extLst>
          </p:cNvPr>
          <p:cNvSpPr/>
          <p:nvPr/>
        </p:nvSpPr>
        <p:spPr>
          <a:xfrm>
            <a:off x="10395857" y="455675"/>
            <a:ext cx="1349828" cy="1088571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cs typeface="Arial"/>
              </a:rPr>
              <a:t>BACK</a:t>
            </a:r>
            <a:endParaRPr lang="en-US" sz="200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B0603-9102-492F-92E0-2B5F02A7CEAB}"/>
              </a:ext>
            </a:extLst>
          </p:cNvPr>
          <p:cNvSpPr/>
          <p:nvPr/>
        </p:nvSpPr>
        <p:spPr>
          <a:xfrm flipH="1">
            <a:off x="8905874" y="457037"/>
            <a:ext cx="1491344" cy="1088570"/>
          </a:xfrm>
          <a:prstGeom prst="wedgeEllipseCallout">
            <a:avLst/>
          </a:prstGeom>
          <a:solidFill>
            <a:srgbClr val="0BE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cs typeface="Arial"/>
              </a:rPr>
              <a:t>FEED</a:t>
            </a:r>
            <a:endParaRPr lang="en-US" sz="2000"/>
          </a:p>
        </p:txBody>
      </p:sp>
      <p:pic>
        <p:nvPicPr>
          <p:cNvPr id="4" name="Graphic 4" descr="Call center with solid fill">
            <a:extLst>
              <a:ext uri="{FF2B5EF4-FFF2-40B4-BE49-F238E27FC236}">
                <a16:creationId xmlns:a16="http://schemas.microsoft.com/office/drawing/2014/main" id="{B4071C4B-7C54-48A3-A845-06B322D5C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5600" y="1643743"/>
            <a:ext cx="914400" cy="914400"/>
          </a:xfrm>
          <a:prstGeom prst="rect">
            <a:avLst/>
          </a:prstGeom>
        </p:spPr>
      </p:pic>
      <p:pic>
        <p:nvPicPr>
          <p:cNvPr id="8" name="Graphic 4" descr="Call center with solid fill">
            <a:extLst>
              <a:ext uri="{FF2B5EF4-FFF2-40B4-BE49-F238E27FC236}">
                <a16:creationId xmlns:a16="http://schemas.microsoft.com/office/drawing/2014/main" id="{3D2609A0-C8AB-4346-B5D4-92509F2BA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329057" y="1611086"/>
            <a:ext cx="968828" cy="96882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41977c12d_1_6"/>
          <p:cNvSpPr txBox="1">
            <a:spLocks noGrp="1"/>
          </p:cNvSpPr>
          <p:nvPr>
            <p:ph type="title"/>
          </p:nvPr>
        </p:nvSpPr>
        <p:spPr>
          <a:xfrm>
            <a:off x="1371600" y="4092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>
                <a:solidFill>
                  <a:srgbClr val="000000"/>
                </a:solidFill>
              </a:rPr>
              <a:t>After: formal evaluation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11" name="Google Shape;311;g541977c12d_1_6"/>
          <p:cNvSpPr txBox="1">
            <a:spLocks noGrp="1"/>
          </p:cNvSpPr>
          <p:nvPr>
            <p:ph type="body" idx="1"/>
          </p:nvPr>
        </p:nvSpPr>
        <p:spPr>
          <a:xfrm>
            <a:off x="1371600" y="1895100"/>
            <a:ext cx="10267200" cy="49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har char="●"/>
            </a:pPr>
            <a:endParaRPr lang="en-CA" i="1" dirty="0">
              <a:solidFill>
                <a:srgbClr val="00B050"/>
              </a:solidFill>
            </a:endParaRPr>
          </a:p>
          <a:p>
            <a:pPr>
              <a:buChar char="●"/>
            </a:pPr>
            <a:r>
              <a:rPr lang="en-CA" i="1" dirty="0">
                <a:solidFill>
                  <a:schemeClr val="tx1"/>
                </a:solidFill>
              </a:rPr>
              <a:t>Many</a:t>
            </a:r>
            <a:r>
              <a:rPr lang="en-CA" i="1" dirty="0">
                <a:solidFill>
                  <a:srgbClr val="00B050"/>
                </a:solidFill>
              </a:rPr>
              <a:t> </a:t>
            </a:r>
            <a:r>
              <a:rPr lang="en-CA" dirty="0"/>
              <a:t>clinical skills transfer to </a:t>
            </a:r>
            <a:r>
              <a:rPr lang="en-CA" dirty="0" err="1"/>
              <a:t>telepractice</a:t>
            </a:r>
            <a:r>
              <a:rPr lang="en-CA" dirty="0"/>
              <a:t>. </a:t>
            </a:r>
            <a:endParaRPr/>
          </a:p>
          <a:p>
            <a:pPr marL="4572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i="1"/>
          </a:p>
          <a:p>
            <a:pPr>
              <a:buChar char="●"/>
            </a:pPr>
            <a:r>
              <a:rPr lang="en-CA" i="1" dirty="0"/>
              <a:t>Most</a:t>
            </a:r>
            <a:r>
              <a:rPr lang="en-CA" dirty="0"/>
              <a:t> clinical skills are easy to evaluate via </a:t>
            </a:r>
            <a:r>
              <a:rPr lang="en-CA" dirty="0" err="1"/>
              <a:t>telesupervision</a:t>
            </a:r>
            <a:r>
              <a:rPr lang="en-CA" dirty="0"/>
              <a:t>.</a:t>
            </a:r>
            <a:endParaRPr dirty="0"/>
          </a:p>
          <a:p>
            <a:pPr marL="45720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indent="-355600">
              <a:spcBef>
                <a:spcPts val="1200"/>
              </a:spcBef>
              <a:buSzPts val="2000"/>
              <a:buChar char="●"/>
            </a:pPr>
            <a:r>
              <a:rPr lang="en-CA" dirty="0"/>
              <a:t>Keep student’s level of clinical &amp; technological competence in mind</a:t>
            </a:r>
            <a:endParaRPr dirty="0"/>
          </a:p>
          <a:p>
            <a:pPr marL="914400" lvl="1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 i="0" dirty="0"/>
              <a:t>If new to </a:t>
            </a:r>
            <a:r>
              <a:rPr lang="en-CA" i="0" dirty="0" err="1"/>
              <a:t>telepractice</a:t>
            </a:r>
            <a:r>
              <a:rPr lang="en-CA" i="0" dirty="0"/>
              <a:t>, management of the technology can impact clinical performance/development of clinical competencies.</a:t>
            </a:r>
            <a:endParaRPr i="0" dirty="0"/>
          </a:p>
          <a:p>
            <a:pPr marL="4572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>
              <a:spcBef>
                <a:spcPts val="0"/>
              </a:spcBef>
              <a:buChar char="●"/>
            </a:pPr>
            <a:r>
              <a:rPr lang="en-CA" dirty="0"/>
              <a:t>Consider explicitly evaluating </a:t>
            </a:r>
            <a:r>
              <a:rPr lang="en-CA" dirty="0" err="1"/>
              <a:t>telepractice</a:t>
            </a:r>
            <a:r>
              <a:rPr lang="en-CA" dirty="0"/>
              <a:t> specific skills. </a:t>
            </a:r>
            <a:endParaRPr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2CF5152-1D26-4A52-934F-DD37720F9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00000">
            <a:off x="9719551" y="241447"/>
            <a:ext cx="1808673" cy="24141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b96c85635a_1_54"/>
          <p:cNvSpPr txBox="1">
            <a:spLocks noGrp="1"/>
          </p:cNvSpPr>
          <p:nvPr>
            <p:ph type="body" idx="1"/>
          </p:nvPr>
        </p:nvSpPr>
        <p:spPr>
          <a:xfrm>
            <a:off x="1268450" y="501800"/>
            <a:ext cx="10008300" cy="602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lnSpc>
                <a:spcPct val="89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CA" sz="4600" dirty="0"/>
          </a:p>
          <a:p>
            <a:pPr marL="0" lvl="0" indent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CA" sz="4600" dirty="0"/>
              <a:t>Questions?</a:t>
            </a:r>
            <a:endParaRPr sz="2200" dirty="0"/>
          </a:p>
          <a:p>
            <a:pPr marL="0" indent="0" algn="ctr">
              <a:buNone/>
            </a:pPr>
            <a:endParaRPr lang="en-CA" sz="2800" u="sng" dirty="0">
              <a:solidFill>
                <a:schemeClr val="hlink"/>
              </a:solidFill>
            </a:endParaRPr>
          </a:p>
          <a:p>
            <a:pPr marL="0" indent="0" algn="ctr">
              <a:buNone/>
            </a:pPr>
            <a:endParaRPr lang="en-CA" sz="2800" u="sng" dirty="0">
              <a:solidFill>
                <a:schemeClr val="hlink"/>
              </a:solidFill>
            </a:endParaRPr>
          </a:p>
          <a:p>
            <a:pPr marL="0" indent="0" algn="ctr">
              <a:buNone/>
            </a:pPr>
            <a:r>
              <a:rPr lang="en-CA" sz="28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mariska.burger@mcgill.ca</a:t>
            </a:r>
            <a:r>
              <a:rPr lang="en-CA" sz="2800" dirty="0"/>
              <a:t> </a:t>
            </a:r>
          </a:p>
          <a:p>
            <a:pPr marL="0" indent="0" algn="ctr">
              <a:buNone/>
            </a:pPr>
            <a:r>
              <a:rPr lang="en-CA" sz="2800" u="sng" dirty="0">
                <a:solidFill>
                  <a:schemeClr val="hlink"/>
                </a:solidFill>
                <a:hlinkClick r:id="rId4"/>
              </a:rPr>
              <a:t>lauren.tittley@mcgill.ca</a:t>
            </a:r>
            <a:r>
              <a:rPr lang="en-CA" sz="2800" dirty="0"/>
              <a:t>  </a:t>
            </a:r>
            <a:endParaRPr sz="2800"/>
          </a:p>
          <a:p>
            <a:pPr marL="0" lvl="0" indent="0" algn="ctr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Aft>
                <a:spcPts val="0"/>
              </a:spcAft>
              <a:buClr>
                <a:srgbClr val="191B0E"/>
              </a:buClr>
              <a:buFont typeface="Libre Franklin"/>
              <a:buNone/>
            </a:pPr>
            <a:endParaRPr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352c926fa_0_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CA"/>
              <a:t>Resources and References</a:t>
            </a:r>
            <a:endParaRPr/>
          </a:p>
        </p:txBody>
      </p:sp>
      <p:sp>
        <p:nvSpPr>
          <p:cNvPr id="323" name="Google Shape;323;ga352c926fa_0_0"/>
          <p:cNvSpPr txBox="1">
            <a:spLocks noGrp="1"/>
          </p:cNvSpPr>
          <p:nvPr>
            <p:ph type="body" idx="1"/>
          </p:nvPr>
        </p:nvSpPr>
        <p:spPr>
          <a:xfrm>
            <a:off x="1371600" y="1760850"/>
            <a:ext cx="102834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50"/>
              <a:buNone/>
            </a:pPr>
            <a:br>
              <a:rPr lang="en-CA" sz="1550" dirty="0"/>
            </a:br>
            <a:r>
              <a:rPr lang="en-CA" sz="1400" dirty="0">
                <a:solidFill>
                  <a:schemeClr val="dk1"/>
                </a:solidFill>
              </a:rPr>
              <a:t>Carlin, C. H., </a:t>
            </a:r>
            <a:r>
              <a:rPr lang="en-CA" sz="1400" dirty="0" err="1">
                <a:solidFill>
                  <a:schemeClr val="dk1"/>
                </a:solidFill>
              </a:rPr>
              <a:t>Boarman</a:t>
            </a:r>
            <a:r>
              <a:rPr lang="en-CA" sz="1400" dirty="0">
                <a:solidFill>
                  <a:schemeClr val="dk1"/>
                </a:solidFill>
              </a:rPr>
              <a:t>, K., Carlin, E., &amp; </a:t>
            </a:r>
            <a:r>
              <a:rPr lang="en-CA" sz="1400" dirty="0" err="1">
                <a:solidFill>
                  <a:schemeClr val="dk1"/>
                </a:solidFill>
              </a:rPr>
              <a:t>Inselmann</a:t>
            </a:r>
            <a:r>
              <a:rPr lang="en-CA" sz="1400" dirty="0">
                <a:solidFill>
                  <a:schemeClr val="dk1"/>
                </a:solidFill>
              </a:rPr>
              <a:t>, K. (2013). The use of e-supervision to support speech-language pathology graduate students during student teaching </a:t>
            </a:r>
            <a:r>
              <a:rPr lang="en-CA" sz="1400" dirty="0" err="1">
                <a:solidFill>
                  <a:schemeClr val="dk1"/>
                </a:solidFill>
              </a:rPr>
              <a:t>practica</a:t>
            </a:r>
            <a:r>
              <a:rPr lang="en-CA" sz="1400" dirty="0">
                <a:solidFill>
                  <a:schemeClr val="dk1"/>
                </a:solidFill>
              </a:rPr>
              <a:t>. International Journal of Telerehabilitation, 5(2), 21–32. doi:10.5195/IJT.2013.6128</a:t>
            </a:r>
            <a:endParaRPr sz="14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5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CA" sz="1400" dirty="0">
                <a:solidFill>
                  <a:schemeClr val="dk1"/>
                </a:solidFill>
              </a:rPr>
              <a:t>Chapman, R., Baker, S. B., Nassar-McMillian, S. C., &amp; </a:t>
            </a:r>
            <a:r>
              <a:rPr lang="en-CA" sz="1400" dirty="0" err="1">
                <a:solidFill>
                  <a:schemeClr val="dk1"/>
                </a:solidFill>
              </a:rPr>
              <a:t>Gerler</a:t>
            </a:r>
            <a:r>
              <a:rPr lang="en-CA" sz="1400" dirty="0">
                <a:solidFill>
                  <a:schemeClr val="dk1"/>
                </a:solidFill>
              </a:rPr>
              <a:t>, E. R. (2011). </a:t>
            </a:r>
            <a:r>
              <a:rPr lang="en-CA" sz="1400" dirty="0" err="1">
                <a:solidFill>
                  <a:schemeClr val="dk1"/>
                </a:solidFill>
              </a:rPr>
              <a:t>Cybersupervision</a:t>
            </a:r>
            <a:r>
              <a:rPr lang="en-CA" sz="1400" dirty="0">
                <a:solidFill>
                  <a:schemeClr val="dk1"/>
                </a:solidFill>
              </a:rPr>
              <a:t>: Further examination of synchronous and asynchronous modalities in counseling practicum supervision. Counselor Education and Supervision, 50, 298–313. doi:10.1002/j.1556-6978.2011.tb01917.x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 dirty="0" err="1">
                <a:solidFill>
                  <a:schemeClr val="dk1"/>
                </a:solidFill>
              </a:rPr>
              <a:t>Chipchase</a:t>
            </a:r>
            <a:r>
              <a:rPr lang="en-CA" sz="1400" dirty="0">
                <a:solidFill>
                  <a:schemeClr val="dk1"/>
                </a:solidFill>
              </a:rPr>
              <a:t>, L., Hill, A., </a:t>
            </a:r>
            <a:r>
              <a:rPr lang="en-CA" sz="1400" dirty="0" err="1">
                <a:solidFill>
                  <a:schemeClr val="dk1"/>
                </a:solidFill>
              </a:rPr>
              <a:t>Dunwoodie</a:t>
            </a:r>
            <a:r>
              <a:rPr lang="en-CA" sz="1400" dirty="0">
                <a:solidFill>
                  <a:schemeClr val="dk1"/>
                </a:solidFill>
              </a:rPr>
              <a:t>, R., Allen, S., Kane, Y., Piper, K., &amp; Russell, T. (2014). Evaluating </a:t>
            </a:r>
            <a:r>
              <a:rPr lang="en-CA" sz="1400" dirty="0" err="1">
                <a:solidFill>
                  <a:schemeClr val="dk1"/>
                </a:solidFill>
              </a:rPr>
              <a:t>telesupervision</a:t>
            </a:r>
            <a:r>
              <a:rPr lang="en-CA" sz="1400" dirty="0">
                <a:solidFill>
                  <a:schemeClr val="dk1"/>
                </a:solidFill>
              </a:rPr>
              <a:t> as a support for clinical learning: An action research project. International Journal of Practice‐based Learning in Health and Social Care,2(2), 40–53.</a:t>
            </a:r>
            <a:endParaRPr sz="1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50"/>
              <a:buNone/>
            </a:pPr>
            <a:r>
              <a:rPr lang="en-CA" sz="1400" dirty="0">
                <a:solidFill>
                  <a:srgbClr val="000000"/>
                </a:solidFill>
              </a:rPr>
              <a:t>Davis-</a:t>
            </a:r>
            <a:r>
              <a:rPr lang="en-CA" sz="1400" dirty="0" err="1">
                <a:solidFill>
                  <a:srgbClr val="000000"/>
                </a:solidFill>
              </a:rPr>
              <a:t>Maille</a:t>
            </a:r>
            <a:r>
              <a:rPr lang="en-CA" sz="1400" dirty="0">
                <a:solidFill>
                  <a:srgbClr val="000000"/>
                </a:solidFill>
              </a:rPr>
              <a:t>, C., Belanger, R. (2020, July 20). </a:t>
            </a:r>
            <a:r>
              <a:rPr lang="en-CA" sz="1400" dirty="0">
                <a:solidFill>
                  <a:schemeClr val="dk1"/>
                </a:solidFill>
              </a:rPr>
              <a:t>Guidelines and Recommendations for </a:t>
            </a:r>
            <a:r>
              <a:rPr lang="en-CA" sz="1400" dirty="0" err="1">
                <a:solidFill>
                  <a:schemeClr val="dk1"/>
                </a:solidFill>
              </a:rPr>
              <a:t>Telesupervision</a:t>
            </a:r>
            <a:r>
              <a:rPr lang="en-CA" sz="1400" dirty="0">
                <a:solidFill>
                  <a:schemeClr val="dk1"/>
                </a:solidFill>
              </a:rPr>
              <a:t> of </a:t>
            </a:r>
            <a:r>
              <a:rPr lang="en-CA" sz="1400" dirty="0" err="1">
                <a:solidFill>
                  <a:schemeClr val="dk1"/>
                </a:solidFill>
              </a:rPr>
              <a:t>Telepractice</a:t>
            </a:r>
            <a:r>
              <a:rPr lang="en-CA" sz="1400" dirty="0">
                <a:solidFill>
                  <a:schemeClr val="dk1"/>
                </a:solidFill>
              </a:rPr>
              <a:t> Placements in Speech-Language Pathology – An Alternate Model of Clinical Education in Pandemic Times. </a:t>
            </a:r>
            <a:r>
              <a:rPr lang="en-CA" sz="1400" i="1" dirty="0">
                <a:solidFill>
                  <a:schemeClr val="dk1"/>
                </a:solidFill>
              </a:rPr>
              <a:t>SAC Communiqué. </a:t>
            </a:r>
            <a:r>
              <a:rPr lang="en-CA" sz="1400" dirty="0">
                <a:solidFill>
                  <a:schemeClr val="dk1"/>
                </a:solidFill>
              </a:rPr>
              <a:t>https://</a:t>
            </a:r>
            <a:r>
              <a:rPr lang="en-CA" sz="1400" dirty="0" err="1">
                <a:solidFill>
                  <a:schemeClr val="dk1"/>
                </a:solidFill>
              </a:rPr>
              <a:t>blog.sac-oac.ca</a:t>
            </a:r>
            <a:r>
              <a:rPr lang="en-CA" sz="1400" dirty="0">
                <a:solidFill>
                  <a:schemeClr val="dk1"/>
                </a:solidFill>
              </a:rPr>
              <a:t>/guidelines-and-recommendations-for-telesupervision-of-telepractice-placements-in-speech-language-pathology-an-alternate-model-of-clinical-education-in-pandemic-times/ 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 dirty="0"/>
              <a:t>Dudding, C. C., and Justice, L. M. (2004) ‘An e-supervision model: Videoconferencing as a clinical training tool’. Communication Disorders Quarterly 25 (3), 145-151. </a:t>
            </a:r>
            <a:r>
              <a:rPr lang="en-CA" sz="1400" dirty="0" err="1"/>
              <a:t>doi</a:t>
            </a:r>
            <a:r>
              <a:rPr lang="en-CA" sz="1400" dirty="0"/>
              <a:t>: 10.1177/15257401040250030501 </a:t>
            </a:r>
            <a:endParaRPr sz="1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50"/>
              <a:buNone/>
            </a:pPr>
            <a:endParaRPr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96c85635a_1_49"/>
          <p:cNvSpPr txBox="1"/>
          <p:nvPr/>
        </p:nvSpPr>
        <p:spPr>
          <a:xfrm>
            <a:off x="975725" y="585450"/>
            <a:ext cx="10649400" cy="578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sz="2600">
                <a:latin typeface="Libre Franklin"/>
                <a:ea typeface="Libre Franklin"/>
                <a:cs typeface="Libre Franklin"/>
                <a:sym typeface="Libre Franklin"/>
              </a:rPr>
              <a:t>McGill University is situated on the traditional territory of the </a:t>
            </a:r>
            <a:r>
              <a:rPr lang="en-CA" sz="2600" err="1">
                <a:latin typeface="Libre Franklin"/>
                <a:ea typeface="Libre Franklin"/>
                <a:cs typeface="Libre Franklin"/>
                <a:sym typeface="Libre Franklin"/>
              </a:rPr>
              <a:t>Kanien’kehà:ka</a:t>
            </a:r>
            <a:r>
              <a:rPr lang="en-CA" sz="2600">
                <a:latin typeface="Libre Franklin"/>
                <a:ea typeface="Libre Franklin"/>
                <a:cs typeface="Libre Franklin"/>
                <a:sym typeface="Libre Franklin"/>
              </a:rPr>
              <a:t>, a place which has long served as a site of meeting and exchange amongst nations. We recognize and respect the </a:t>
            </a:r>
            <a:r>
              <a:rPr lang="en-CA" sz="2600" err="1">
                <a:latin typeface="Libre Franklin"/>
                <a:ea typeface="Libre Franklin"/>
                <a:cs typeface="Libre Franklin"/>
                <a:sym typeface="Libre Franklin"/>
              </a:rPr>
              <a:t>Kanien’kehà:ka</a:t>
            </a:r>
            <a:r>
              <a:rPr lang="en-CA" sz="2600">
                <a:latin typeface="Libre Franklin"/>
                <a:ea typeface="Libre Franklin"/>
                <a:cs typeface="Libre Franklin"/>
                <a:sym typeface="Libre Franklin"/>
              </a:rPr>
              <a:t> as the traditional custodians of the lands and waters on which we meet today.</a:t>
            </a:r>
            <a:endParaRPr lang="en-US" sz="2600">
              <a:latin typeface="Libre Franklin"/>
              <a:ea typeface="Libre Franklin"/>
              <a:cs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Libre Franklin"/>
              <a:ea typeface="Libre Franklin"/>
              <a:cs typeface="Libre Franklin"/>
              <a:sym typeface="Libre Franklin"/>
            </a:endParaRPr>
          </a:p>
          <a:p>
            <a:r>
              <a:rPr lang="en-CA" sz="2600">
                <a:latin typeface="Libre Franklin"/>
                <a:ea typeface="Libre Franklin"/>
                <a:cs typeface="Libre Franklin"/>
                <a:sym typeface="Libre Franklin"/>
              </a:rPr>
              <a:t>Over the last few years, the SCSD has had the great fortune of working closely with the </a:t>
            </a:r>
            <a:r>
              <a:rPr lang="en-CA" sz="2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CA" sz="260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Kanien’kehà:ka</a:t>
            </a:r>
            <a:r>
              <a:rPr lang="en-CA" sz="2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community through the collaborative development of clinical placements within the</a:t>
            </a:r>
            <a:r>
              <a:rPr lang="en-CA" sz="2600">
                <a:latin typeface="Libre Franklin"/>
                <a:ea typeface="Libre Franklin"/>
                <a:cs typeface="Libre Franklin"/>
                <a:sym typeface="Libre Franklin"/>
              </a:rPr>
              <a:t>  </a:t>
            </a:r>
            <a:r>
              <a:rPr lang="en-CA" sz="260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Kahnawà:ke</a:t>
            </a:r>
            <a:r>
              <a:rPr lang="en-CA" sz="2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Education Center (KEC).  We highly appreciate and value the contribution of KEC, and many members of the </a:t>
            </a:r>
            <a:r>
              <a:rPr lang="en-CA" sz="260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Kanien’kehà:ka</a:t>
            </a:r>
            <a:r>
              <a:rPr lang="en-CA" sz="2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community, to the clinical education of McGill SLP students.</a:t>
            </a:r>
            <a:endParaRPr sz="2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96c85635a_1_60"/>
          <p:cNvSpPr txBox="1">
            <a:spLocks noGrp="1"/>
          </p:cNvSpPr>
          <p:nvPr>
            <p:ph type="body" idx="1"/>
          </p:nvPr>
        </p:nvSpPr>
        <p:spPr>
          <a:xfrm>
            <a:off x="1371600" y="1087250"/>
            <a:ext cx="9601200" cy="478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1400" dirty="0">
                <a:solidFill>
                  <a:schemeClr val="dk1"/>
                </a:solidFill>
              </a:rPr>
              <a:t>Faculty Development Office (2020, July 13). Supervision Learners Providing Virtual Care Webinar. McGill University, Faculty of Medicine. 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CA" sz="1400" dirty="0">
                <a:solidFill>
                  <a:schemeClr val="dk1"/>
                </a:solidFill>
              </a:rPr>
              <a:t>Heidenreich C, Lye P, Simpson D, </a:t>
            </a:r>
            <a:r>
              <a:rPr lang="en-CA" sz="1400" dirty="0" err="1">
                <a:solidFill>
                  <a:schemeClr val="dk1"/>
                </a:solidFill>
              </a:rPr>
              <a:t>Lourich</a:t>
            </a:r>
            <a:r>
              <a:rPr lang="en-CA" sz="1400" dirty="0">
                <a:solidFill>
                  <a:schemeClr val="dk1"/>
                </a:solidFill>
              </a:rPr>
              <a:t> BA. The search for effective and efficient ambulatory teaching methods through the literature. Pediatrics 2000; 105: 231–7.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400" dirty="0">
                <a:solidFill>
                  <a:schemeClr val="dk1"/>
                </a:solidFill>
              </a:rPr>
              <a:t>Martin P, Kumar S, </a:t>
            </a:r>
            <a:r>
              <a:rPr lang="en-CA" sz="1400" dirty="0" err="1">
                <a:solidFill>
                  <a:schemeClr val="dk1"/>
                </a:solidFill>
              </a:rPr>
              <a:t>Lizarondo</a:t>
            </a:r>
            <a:r>
              <a:rPr lang="en-CA" sz="1400" dirty="0">
                <a:solidFill>
                  <a:schemeClr val="dk1"/>
                </a:solidFill>
              </a:rPr>
              <a:t> L. Effective use of technology in clinical supervision. Internet </a:t>
            </a:r>
            <a:r>
              <a:rPr lang="en-CA" sz="1400" dirty="0" err="1">
                <a:solidFill>
                  <a:schemeClr val="dk1"/>
                </a:solidFill>
              </a:rPr>
              <a:t>Interv</a:t>
            </a:r>
            <a:r>
              <a:rPr lang="en-CA" sz="1400" dirty="0">
                <a:solidFill>
                  <a:schemeClr val="dk1"/>
                </a:solidFill>
              </a:rPr>
              <a:t> 2017; 8: 35–39.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1400" dirty="0">
                <a:solidFill>
                  <a:schemeClr val="dk1"/>
                </a:solidFill>
              </a:rPr>
              <a:t>Nagarajan, S., McAllister, L., McFarlane, L., Hall, M., Schmitz, C., Roots, R.,</a:t>
            </a:r>
            <a:r>
              <a:rPr lang="en-CA" sz="1400" dirty="0" err="1">
                <a:solidFill>
                  <a:schemeClr val="dk1"/>
                </a:solidFill>
              </a:rPr>
              <a:t>Drynan,D</a:t>
            </a:r>
            <a:r>
              <a:rPr lang="en-CA" sz="1400" dirty="0">
                <a:solidFill>
                  <a:schemeClr val="dk1"/>
                </a:solidFill>
              </a:rPr>
              <a:t>., Avery, L., Murphy, S., &amp; Lam, M. (2016). </a:t>
            </a:r>
            <a:r>
              <a:rPr lang="en-CA" sz="1400" dirty="0" err="1">
                <a:solidFill>
                  <a:schemeClr val="dk1"/>
                </a:solidFill>
              </a:rPr>
              <a:t>Telesupervision</a:t>
            </a:r>
            <a:r>
              <a:rPr lang="en-CA" sz="1400" dirty="0">
                <a:solidFill>
                  <a:schemeClr val="dk1"/>
                </a:solidFill>
              </a:rPr>
              <a:t> benefits for placements: Allied health students’ and supervisors’ perceptions. International Journal of Practice-Based Learning in Health and Social Care, 4(1), 16-27. https://</a:t>
            </a:r>
            <a:r>
              <a:rPr lang="en-CA" sz="1400" dirty="0" err="1">
                <a:solidFill>
                  <a:schemeClr val="dk1"/>
                </a:solidFill>
              </a:rPr>
              <a:t>doi.org</a:t>
            </a:r>
            <a:r>
              <a:rPr lang="en-CA" sz="1400" dirty="0">
                <a:solidFill>
                  <a:schemeClr val="dk1"/>
                </a:solidFill>
              </a:rPr>
              <a:t>/doi:10.18552/ijpblhsc.v4i1.326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1400" dirty="0">
                <a:solidFill>
                  <a:schemeClr val="dk1"/>
                </a:solidFill>
              </a:rPr>
              <a:t>Reese, R.J., </a:t>
            </a:r>
            <a:r>
              <a:rPr lang="en-CA" sz="1400" dirty="0" err="1">
                <a:solidFill>
                  <a:schemeClr val="dk1"/>
                </a:solidFill>
              </a:rPr>
              <a:t>Aldarondo</a:t>
            </a:r>
            <a:r>
              <a:rPr lang="en-CA" sz="1400" dirty="0">
                <a:solidFill>
                  <a:schemeClr val="dk1"/>
                </a:solidFill>
              </a:rPr>
              <a:t>, F., Anderson, C.R., et al., 2009. Telehealth in clinical supervision: a comparison of supervision formats. J. </a:t>
            </a:r>
            <a:r>
              <a:rPr lang="en-CA" sz="1400" dirty="0" err="1">
                <a:solidFill>
                  <a:schemeClr val="dk1"/>
                </a:solidFill>
              </a:rPr>
              <a:t>Telemed</a:t>
            </a:r>
            <a:r>
              <a:rPr lang="en-CA" sz="1400" dirty="0">
                <a:solidFill>
                  <a:schemeClr val="dk1"/>
                </a:solidFill>
              </a:rPr>
              <a:t>. Telecare 15 (7), 356–361.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1400" dirty="0">
                <a:solidFill>
                  <a:schemeClr val="dk1"/>
                </a:solidFill>
              </a:rPr>
              <a:t>Salter, C., Oates, R. K., Swanson, C., &amp; Bourke, L. (2020). Working remotely: Innovative allied health placements in response to COVID-19. International Journal of Work-Integrated Learning, 2020(5), 587-600.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B8A8-4229-4F64-BBA2-597DEC43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B3D4F-C820-42B5-A0EB-2BF94C019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Mary Hendrickson MSc RD </a:t>
            </a:r>
          </a:p>
          <a:p>
            <a:r>
              <a:rPr lang="en-US" sz="2800"/>
              <a:t>Caroline Storr MBA OT</a:t>
            </a:r>
          </a:p>
          <a:p>
            <a:r>
              <a:rPr lang="en-US" sz="2800"/>
              <a:t>Martha Visintin MSc PT</a:t>
            </a:r>
          </a:p>
          <a:p>
            <a:r>
              <a:rPr lang="en-US" sz="2800"/>
              <a:t>Dr. Sarah Mason Aud (C)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8475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8cd952fc1_0_10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Outline</a:t>
            </a:r>
            <a:endParaRPr/>
          </a:p>
        </p:txBody>
      </p:sp>
      <p:sp>
        <p:nvSpPr>
          <p:cNvPr id="129" name="Google Shape;129;gb8cd952fc1_0_101"/>
          <p:cNvSpPr txBox="1">
            <a:spLocks noGrp="1"/>
          </p:cNvSpPr>
          <p:nvPr>
            <p:ph type="body" idx="1"/>
          </p:nvPr>
        </p:nvSpPr>
        <p:spPr>
          <a:xfrm>
            <a:off x="1371600" y="1505425"/>
            <a:ext cx="9601200" cy="466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CA" sz="2200" dirty="0"/>
              <a:t>Definition &amp; types of </a:t>
            </a:r>
            <a:r>
              <a:rPr lang="en-CA" sz="2200" dirty="0" err="1"/>
              <a:t>telesupervision</a:t>
            </a:r>
            <a:endParaRPr sz="2200" dirty="0" err="1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CA" sz="2200" dirty="0"/>
              <a:t>What does the research say?</a:t>
            </a:r>
            <a:endParaRPr sz="2200" dirty="0"/>
          </a:p>
          <a:p>
            <a:pPr indent="-355600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-CA" sz="2200" dirty="0"/>
              <a:t>Feedback from McGill supervisors &amp; students</a:t>
            </a:r>
            <a:endParaRPr sz="22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CA" sz="2200" dirty="0"/>
              <a:t>Critical elements to consider</a:t>
            </a:r>
            <a:endParaRPr sz="22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CA" sz="2200" dirty="0"/>
              <a:t>How to “</a:t>
            </a:r>
            <a:r>
              <a:rPr lang="en-CA" sz="2200" dirty="0" err="1"/>
              <a:t>telesupervise</a:t>
            </a:r>
            <a:r>
              <a:rPr lang="en-CA" sz="2200" dirty="0"/>
              <a:t>”</a:t>
            </a:r>
            <a:endParaRPr sz="2200" dirty="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CA" sz="2200" dirty="0"/>
              <a:t>Planning</a:t>
            </a:r>
            <a:endParaRPr sz="2200" dirty="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CA" sz="2200" dirty="0"/>
              <a:t>During</a:t>
            </a:r>
            <a:endParaRPr sz="2200" dirty="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CA" sz="2200" dirty="0"/>
              <a:t>After</a:t>
            </a:r>
            <a:endParaRPr sz="22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CA" sz="2200" dirty="0"/>
              <a:t>References &amp; Resources</a:t>
            </a:r>
            <a:endParaRPr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/>
          <p:nvPr/>
        </p:nvSpPr>
        <p:spPr>
          <a:xfrm>
            <a:off x="1165125" y="1081674"/>
            <a:ext cx="9975000" cy="3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CA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“Today’s medical professionals must be masters of different skills that are related to using digital devices or online solutions” and mastering those skills “is now a crucial skill set that all medical professionals require.”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CA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Medical Futurist Dr. Bertalan Meskó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8cd952fc1_0_8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Telesupervision</a:t>
            </a:r>
            <a:endParaRPr/>
          </a:p>
        </p:txBody>
      </p:sp>
      <p:sp>
        <p:nvSpPr>
          <p:cNvPr id="148" name="Google Shape;148;gb8cd952fc1_0_82"/>
          <p:cNvSpPr txBox="1">
            <a:spLocks noGrp="1"/>
          </p:cNvSpPr>
          <p:nvPr>
            <p:ph type="body" idx="1"/>
          </p:nvPr>
        </p:nvSpPr>
        <p:spPr>
          <a:xfrm>
            <a:off x="1371600" y="1657975"/>
            <a:ext cx="9601200" cy="42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CA" sz="2700">
                <a:solidFill>
                  <a:srgbClr val="000000"/>
                </a:solidFill>
              </a:rPr>
              <a:t>Telesupervision is a process whereby distant supervision is provided using electronic information and communication technologies. </a:t>
            </a:r>
            <a:endParaRPr lang="en-CA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>
                <a:solidFill>
                  <a:srgbClr val="000000"/>
                </a:solidFill>
              </a:rPr>
              <a:t>(Chipchase </a:t>
            </a:r>
            <a:r>
              <a:rPr lang="en-CA" i="1">
                <a:solidFill>
                  <a:srgbClr val="000000"/>
                </a:solidFill>
              </a:rPr>
              <a:t>et al.</a:t>
            </a:r>
            <a:r>
              <a:rPr lang="en-CA">
                <a:solidFill>
                  <a:srgbClr val="000000"/>
                </a:solidFill>
              </a:rPr>
              <a:t> 2014)</a:t>
            </a:r>
            <a:endParaRPr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8cd952fc1_0_70"/>
          <p:cNvSpPr txBox="1">
            <a:spLocks noGrp="1"/>
          </p:cNvSpPr>
          <p:nvPr>
            <p:ph type="title"/>
          </p:nvPr>
        </p:nvSpPr>
        <p:spPr>
          <a:xfrm>
            <a:off x="1045425" y="472650"/>
            <a:ext cx="1032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4200"/>
              <a:t>Telesupervision Set-Ups </a:t>
            </a:r>
            <a:endParaRPr sz="4200"/>
          </a:p>
        </p:txBody>
      </p:sp>
      <p:graphicFrame>
        <p:nvGraphicFramePr>
          <p:cNvPr id="155" name="Google Shape;155;gb8cd952fc1_0_70"/>
          <p:cNvGraphicFramePr/>
          <p:nvPr>
            <p:extLst>
              <p:ext uri="{D42A27DB-BD31-4B8C-83A1-F6EECF244321}">
                <p14:modId xmlns:p14="http://schemas.microsoft.com/office/powerpoint/2010/main" val="3153931323"/>
              </p:ext>
            </p:extLst>
          </p:nvPr>
        </p:nvGraphicFramePr>
        <p:xfrm>
          <a:off x="1524000" y="1306285"/>
          <a:ext cx="9954272" cy="4069481"/>
        </p:xfrm>
        <a:graphic>
          <a:graphicData uri="http://schemas.openxmlformats.org/drawingml/2006/table">
            <a:tbl>
              <a:tblPr>
                <a:noFill/>
                <a:tableStyleId>{CAF210B0-52B9-408C-B3E0-79406AE8DF0D}</a:tableStyleId>
              </a:tblPr>
              <a:tblGrid>
                <a:gridCol w="2488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8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8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1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CA" sz="2200" b="1" i="1" u="none" strike="noStrike" cap="none">
                          <a:solidFill>
                            <a:srgbClr val="FF0000"/>
                          </a:solidFill>
                        </a:rPr>
                        <a:t>On Site</a:t>
                      </a:r>
                      <a:endParaRPr sz="2200" b="1" i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b="1" u="none" strike="noStrike" cap="none"/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CA" sz="2200" b="1" u="none" strike="noStrike" cap="none">
                          <a:solidFill>
                            <a:schemeClr val="tx1"/>
                          </a:solidFill>
                        </a:rPr>
                        <a:t>Supervisor </a:t>
                      </a:r>
                      <a:r>
                        <a:rPr lang="en-CA" sz="2200" b="1" u="none" strike="noStrike" cap="none"/>
                        <a:t>+ Client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CA" sz="2200" b="1" u="none" strike="noStrike" cap="none"/>
                        <a:t>Student + Client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49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CA" sz="2200" b="1" i="1" u="none" strike="noStrike" cap="none">
                          <a:solidFill>
                            <a:srgbClr val="0000FF"/>
                          </a:solidFill>
                        </a:rPr>
                        <a:t>Remote</a:t>
                      </a:r>
                      <a:endParaRPr sz="2200" b="1" i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CA" sz="2200" b="1" u="none" strike="noStrike" cap="none">
                          <a:solidFill>
                            <a:schemeClr val="tx1"/>
                          </a:solidFill>
                        </a:rPr>
                        <a:t>Supervisor</a:t>
                      </a:r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CA" sz="2200" b="1" u="none" strike="noStrike" cap="none"/>
                        <a:t>Student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200" b="1" u="none" strike="noStrike" cap="none">
                          <a:solidFill>
                            <a:schemeClr val="tx1"/>
                          </a:solidFill>
                        </a:rPr>
                        <a:t>Supervisor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CA" sz="2200" b="1" u="none" strike="noStrike" cap="none"/>
                        <a:t>Student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CA" sz="2200" b="1" u="none" strike="noStrike" cap="none"/>
                        <a:t>Client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Left Brace 1">
            <a:extLst>
              <a:ext uri="{FF2B5EF4-FFF2-40B4-BE49-F238E27FC236}">
                <a16:creationId xmlns:a16="http://schemas.microsoft.com/office/drawing/2014/main" id="{F0C1E67F-0725-48EB-951E-4E2E35B5613A}"/>
              </a:ext>
            </a:extLst>
          </p:cNvPr>
          <p:cNvSpPr/>
          <p:nvPr/>
        </p:nvSpPr>
        <p:spPr>
          <a:xfrm rot="-5400000">
            <a:off x="7536230" y="3522133"/>
            <a:ext cx="447522" cy="49469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0BA5D-EEA2-4897-A2C5-2DF3C71112F9}"/>
              </a:ext>
            </a:extLst>
          </p:cNvPr>
          <p:cNvSpPr txBox="1"/>
          <p:nvPr/>
        </p:nvSpPr>
        <p:spPr>
          <a:xfrm>
            <a:off x="6282418" y="6125180"/>
            <a:ext cx="35777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B050"/>
                </a:solidFill>
              </a:rPr>
              <a:t>Hybrid model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DC77C-18B3-4160-A0BF-2C2AD796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27008"/>
            <a:ext cx="10377576" cy="1485900"/>
          </a:xfrm>
        </p:spPr>
        <p:txBody>
          <a:bodyPr>
            <a:normAutofit fontScale="90000"/>
          </a:bodyPr>
          <a:lstStyle/>
          <a:p>
            <a:r>
              <a:rPr lang="en-US" sz="4200" dirty="0"/>
              <a:t>Clinical applications for stages with a </a:t>
            </a:r>
            <a:r>
              <a:rPr lang="en-US" sz="4200" dirty="0" err="1"/>
              <a:t>telepractice</a:t>
            </a:r>
            <a:r>
              <a:rPr lang="en-US" sz="4200" dirty="0"/>
              <a:t>/</a:t>
            </a:r>
            <a:r>
              <a:rPr lang="en-US" sz="4200" dirty="0" err="1"/>
              <a:t>telesupervision</a:t>
            </a:r>
            <a:r>
              <a:rPr lang="en-US" sz="4200" dirty="0"/>
              <a:t> component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DE48F-D692-4F7D-B66A-1CE1FC26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425713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C7C1C7D-78DF-42A5-A6A8-A994A13F1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7377"/>
              </p:ext>
            </p:extLst>
          </p:nvPr>
        </p:nvGraphicFramePr>
        <p:xfrm>
          <a:off x="790756" y="2160918"/>
          <a:ext cx="11271847" cy="467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67650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2374</Words>
  <Application>Microsoft Office PowerPoint</Application>
  <PresentationFormat>Widescreen</PresentationFormat>
  <Paragraphs>333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Libre Franklin,Sans-Serif</vt:lpstr>
      <vt:lpstr>Calibri</vt:lpstr>
      <vt:lpstr>Libre Franklin</vt:lpstr>
      <vt:lpstr>Arial</vt:lpstr>
      <vt:lpstr>Crop</vt:lpstr>
      <vt:lpstr>TeleSupervision in the Health Sciences</vt:lpstr>
      <vt:lpstr>Introductions</vt:lpstr>
      <vt:lpstr>PowerPoint Presentation</vt:lpstr>
      <vt:lpstr>Acknowledgements </vt:lpstr>
      <vt:lpstr>Outline</vt:lpstr>
      <vt:lpstr>PowerPoint Presentation</vt:lpstr>
      <vt:lpstr>Telesupervision</vt:lpstr>
      <vt:lpstr>Telesupervision Set-Ups </vt:lpstr>
      <vt:lpstr>Clinical applications for stages with a telepractice/telesupervision component</vt:lpstr>
      <vt:lpstr>What does the research say?</vt:lpstr>
      <vt:lpstr>What does the research say?</vt:lpstr>
      <vt:lpstr>McGill SCSD  Summer 2020 – Supervisor Feedback</vt:lpstr>
      <vt:lpstr>McGill Student Feedback</vt:lpstr>
      <vt:lpstr>Learning in your student’s presence </vt:lpstr>
      <vt:lpstr>Confidentiality</vt:lpstr>
      <vt:lpstr>Technology</vt:lpstr>
      <vt:lpstr>How to “tele-supervise”  </vt:lpstr>
      <vt:lpstr>Planning</vt:lpstr>
      <vt:lpstr>Planning</vt:lpstr>
      <vt:lpstr>Planning</vt:lpstr>
      <vt:lpstr>Planning</vt:lpstr>
      <vt:lpstr>Planning</vt:lpstr>
      <vt:lpstr>During: managing the session</vt:lpstr>
      <vt:lpstr>During: managing the session</vt:lpstr>
      <vt:lpstr>During: managing the session</vt:lpstr>
      <vt:lpstr>After: feedback</vt:lpstr>
      <vt:lpstr>After: formal evaluation</vt:lpstr>
      <vt:lpstr>PowerPoint Presentation</vt:lpstr>
      <vt:lpstr>Resources and 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SUPERVISING A TELEPRACTICE PLACEMENT IN SLP</dc:title>
  <dc:creator>Amanda Lauren Tittley, Ms.</dc:creator>
  <cp:lastModifiedBy> </cp:lastModifiedBy>
  <cp:revision>449</cp:revision>
  <dcterms:created xsi:type="dcterms:W3CDTF">2020-09-18T18:45:53Z</dcterms:created>
  <dcterms:modified xsi:type="dcterms:W3CDTF">2021-11-01T00:45:17Z</dcterms:modified>
</cp:coreProperties>
</file>